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1.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4">
  <p:sldMasterIdLst>
    <p:sldMasterId id="2147483660" r:id="rId1"/>
  </p:sldMasterIdLst>
  <p:notesMasterIdLst>
    <p:notesMasterId r:id="rId43"/>
  </p:notesMasterIdLst>
  <p:handoutMasterIdLst>
    <p:handoutMasterId r:id="rId44"/>
  </p:handoutMasterIdLst>
  <p:sldIdLst>
    <p:sldId id="277" r:id="rId2"/>
    <p:sldId id="319" r:id="rId3"/>
    <p:sldId id="313" r:id="rId4"/>
    <p:sldId id="281" r:id="rId5"/>
    <p:sldId id="300" r:id="rId6"/>
    <p:sldId id="301" r:id="rId7"/>
    <p:sldId id="316" r:id="rId8"/>
    <p:sldId id="280" r:id="rId9"/>
    <p:sldId id="288" r:id="rId10"/>
    <p:sldId id="304" r:id="rId11"/>
    <p:sldId id="305" r:id="rId12"/>
    <p:sldId id="309" r:id="rId13"/>
    <p:sldId id="310" r:id="rId14"/>
    <p:sldId id="317" r:id="rId15"/>
    <p:sldId id="278" r:id="rId16"/>
    <p:sldId id="289" r:id="rId17"/>
    <p:sldId id="306" r:id="rId18"/>
    <p:sldId id="307" r:id="rId19"/>
    <p:sldId id="308" r:id="rId20"/>
    <p:sldId id="314" r:id="rId21"/>
    <p:sldId id="318" r:id="rId22"/>
    <p:sldId id="284" r:id="rId23"/>
    <p:sldId id="285" r:id="rId24"/>
    <p:sldId id="282" r:id="rId25"/>
    <p:sldId id="315" r:id="rId26"/>
    <p:sldId id="268" r:id="rId27"/>
    <p:sldId id="269" r:id="rId28"/>
    <p:sldId id="270" r:id="rId29"/>
    <p:sldId id="271" r:id="rId30"/>
    <p:sldId id="272" r:id="rId31"/>
    <p:sldId id="273" r:id="rId32"/>
    <p:sldId id="274" r:id="rId33"/>
    <p:sldId id="290" r:id="rId34"/>
    <p:sldId id="291" r:id="rId35"/>
    <p:sldId id="293" r:id="rId36"/>
    <p:sldId id="298" r:id="rId37"/>
    <p:sldId id="294" r:id="rId38"/>
    <p:sldId id="295" r:id="rId39"/>
    <p:sldId id="279" r:id="rId40"/>
    <p:sldId id="287" r:id="rId41"/>
    <p:sldId id="299"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ussell, Rhett" initials="FR" lastIdx="3"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autoAdjust="0"/>
    <p:restoredTop sz="84116" autoAdjust="0"/>
  </p:normalViewPr>
  <p:slideViewPr>
    <p:cSldViewPr>
      <p:cViewPr varScale="1">
        <p:scale>
          <a:sx n="94" d="100"/>
          <a:sy n="94" d="100"/>
        </p:scale>
        <p:origin x="2046" y="90"/>
      </p:cViewPr>
      <p:guideLst>
        <p:guide orient="horz" pos="2160"/>
        <p:guide pos="2880"/>
      </p:guideLst>
    </p:cSldViewPr>
  </p:slideViewPr>
  <p:notesTextViewPr>
    <p:cViewPr>
      <p:scale>
        <a:sx n="1" d="1"/>
        <a:sy n="1" d="1"/>
      </p:scale>
      <p:origin x="0" y="0"/>
    </p:cViewPr>
  </p:notesTextViewPr>
  <p:sorterViewPr>
    <p:cViewPr>
      <p:scale>
        <a:sx n="100" d="100"/>
        <a:sy n="100" d="100"/>
      </p:scale>
      <p:origin x="0" y="-2784"/>
    </p:cViewPr>
  </p:sorterViewPr>
  <p:notesViewPr>
    <p:cSldViewPr>
      <p:cViewPr varScale="1">
        <p:scale>
          <a:sx n="98" d="100"/>
          <a:sy n="98" d="100"/>
        </p:scale>
        <p:origin x="2658"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dirty="0" smtClean="0"/>
              <a:t>CFRPM 6.1 Model Update Training</a:t>
            </a:r>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r>
              <a:rPr lang="en-US" dirty="0" smtClean="0"/>
              <a:t>June  2016</a:t>
            </a:r>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4988D74-A1CB-4319-A9D0-2EA955870A79}" type="slidenum">
              <a:rPr lang="en-US" smtClean="0"/>
              <a:pPr/>
              <a:t>‹#›</a:t>
            </a:fld>
            <a:endParaRPr lang="en-US" dirty="0"/>
          </a:p>
        </p:txBody>
      </p:sp>
    </p:spTree>
    <p:extLst>
      <p:ext uri="{BB962C8B-B14F-4D97-AF65-F5344CB8AC3E}">
        <p14:creationId xmlns:p14="http://schemas.microsoft.com/office/powerpoint/2010/main" val="16079151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E58B87-9DFC-4911-A5D3-2D3D345D9750}" type="datetimeFigureOut">
              <a:rPr lang="en-US" smtClean="0"/>
              <a:pPr/>
              <a:t>11/11/2016</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63649-BB1F-4664-8FD4-D0A1E7958A01}" type="slidenum">
              <a:rPr lang="en-US" smtClean="0"/>
              <a:pPr/>
              <a:t>‹#›</a:t>
            </a:fld>
            <a:endParaRPr lang="en-US" dirty="0"/>
          </a:p>
        </p:txBody>
      </p:sp>
    </p:spTree>
    <p:extLst>
      <p:ext uri="{BB962C8B-B14F-4D97-AF65-F5344CB8AC3E}">
        <p14:creationId xmlns:p14="http://schemas.microsoft.com/office/powerpoint/2010/main" val="4238171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Jason will Intro</a:t>
            </a:r>
            <a:r>
              <a:rPr lang="en-US" baseline="0" dirty="0" smtClean="0"/>
              <a:t> himself and discuss the changes and what has been done</a:t>
            </a:r>
            <a:endParaRPr lang="en-US" dirty="0"/>
          </a:p>
        </p:txBody>
      </p:sp>
      <p:sp>
        <p:nvSpPr>
          <p:cNvPr id="4" name="Slide Number Placeholder 3"/>
          <p:cNvSpPr>
            <a:spLocks noGrp="1"/>
          </p:cNvSpPr>
          <p:nvPr>
            <p:ph type="sldNum" sz="quarter" idx="10"/>
          </p:nvPr>
        </p:nvSpPr>
        <p:spPr/>
        <p:txBody>
          <a:bodyPr/>
          <a:lstStyle/>
          <a:p>
            <a:fld id="{5EE63649-BB1F-4664-8FD4-D0A1E7958A01}" type="slidenum">
              <a:rPr lang="en-US" smtClean="0"/>
              <a:pPr/>
              <a:t>1</a:t>
            </a:fld>
            <a:endParaRPr lang="en-US" dirty="0"/>
          </a:p>
        </p:txBody>
      </p:sp>
    </p:spTree>
    <p:extLst>
      <p:ext uri="{BB962C8B-B14F-4D97-AF65-F5344CB8AC3E}">
        <p14:creationId xmlns:p14="http://schemas.microsoft.com/office/powerpoint/2010/main" val="21611613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user-selected subarea process has four preparatory steps.  First, open the input highway network.</a:t>
            </a:r>
          </a:p>
          <a:p>
            <a:endParaRPr lang="en-US" dirty="0"/>
          </a:p>
        </p:txBody>
      </p:sp>
      <p:sp>
        <p:nvSpPr>
          <p:cNvPr id="4" name="Slide Number Placeholder 3"/>
          <p:cNvSpPr>
            <a:spLocks noGrp="1"/>
          </p:cNvSpPr>
          <p:nvPr>
            <p:ph type="sldNum" sz="quarter" idx="10"/>
          </p:nvPr>
        </p:nvSpPr>
        <p:spPr/>
        <p:txBody>
          <a:bodyPr/>
          <a:lstStyle/>
          <a:p>
            <a:fld id="{5EE63649-BB1F-4664-8FD4-D0A1E7958A01}" type="slidenum">
              <a:rPr lang="en-US" smtClean="0"/>
              <a:pPr/>
              <a:t>10</a:t>
            </a:fld>
            <a:endParaRPr lang="en-US" dirty="0"/>
          </a:p>
        </p:txBody>
      </p:sp>
    </p:spTree>
    <p:extLst>
      <p:ext uri="{BB962C8B-B14F-4D97-AF65-F5344CB8AC3E}">
        <p14:creationId xmlns:p14="http://schemas.microsoft.com/office/powerpoint/2010/main" val="38348866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Secondly, using the “drawing layer” menu,</a:t>
            </a:r>
            <a:r>
              <a:rPr lang="en-US" baseline="0" dirty="0" smtClean="0"/>
              <a:t> define a subarea.  Good practice is to avoid cutting centroid connectors, and avoid concave boundary shapes.</a:t>
            </a:r>
            <a:endParaRPr lang="en-US" dirty="0"/>
          </a:p>
        </p:txBody>
      </p:sp>
      <p:sp>
        <p:nvSpPr>
          <p:cNvPr id="4" name="Slide Number Placeholder 3"/>
          <p:cNvSpPr>
            <a:spLocks noGrp="1"/>
          </p:cNvSpPr>
          <p:nvPr>
            <p:ph type="sldNum" sz="quarter" idx="10"/>
          </p:nvPr>
        </p:nvSpPr>
        <p:spPr/>
        <p:txBody>
          <a:bodyPr/>
          <a:lstStyle/>
          <a:p>
            <a:fld id="{5EE63649-BB1F-4664-8FD4-D0A1E7958A01}" type="slidenum">
              <a:rPr lang="en-US" smtClean="0"/>
              <a:pPr/>
              <a:t>11</a:t>
            </a:fld>
            <a:endParaRPr lang="en-US" dirty="0"/>
          </a:p>
        </p:txBody>
      </p:sp>
    </p:spTree>
    <p:extLst>
      <p:ext uri="{BB962C8B-B14F-4D97-AF65-F5344CB8AC3E}">
        <p14:creationId xmlns:p14="http://schemas.microsoft.com/office/powerpoint/2010/main" val="3995692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Third, tag all nodes within</a:t>
            </a:r>
            <a:r>
              <a:rPr lang="en-US" baseline="0" dirty="0" smtClean="0"/>
              <a:t> the boundary with DETAIL=1.  You may have to add the attribute “DETAIL” as a node attribute first.  DETAIL should have a value of 0 for all nodes outside the boundary.  The node attribute calculation window allows you to change only those nodes within the selected boundary.</a:t>
            </a:r>
          </a:p>
          <a:p>
            <a:r>
              <a:rPr lang="en-US" baseline="0" dirty="0" smtClean="0"/>
              <a:t>Save the boundary.</a:t>
            </a:r>
            <a:endParaRPr lang="en-US" dirty="0"/>
          </a:p>
        </p:txBody>
      </p:sp>
      <p:sp>
        <p:nvSpPr>
          <p:cNvPr id="4" name="Slide Number Placeholder 3"/>
          <p:cNvSpPr>
            <a:spLocks noGrp="1"/>
          </p:cNvSpPr>
          <p:nvPr>
            <p:ph type="sldNum" sz="quarter" idx="10"/>
          </p:nvPr>
        </p:nvSpPr>
        <p:spPr/>
        <p:txBody>
          <a:bodyPr/>
          <a:lstStyle/>
          <a:p>
            <a:fld id="{5EE63649-BB1F-4664-8FD4-D0A1E7958A01}" type="slidenum">
              <a:rPr lang="en-US" smtClean="0"/>
              <a:pPr/>
              <a:t>12</a:t>
            </a:fld>
            <a:endParaRPr lang="en-US" dirty="0"/>
          </a:p>
        </p:txBody>
      </p:sp>
    </p:spTree>
    <p:extLst>
      <p:ext uri="{BB962C8B-B14F-4D97-AF65-F5344CB8AC3E}">
        <p14:creationId xmlns:p14="http://schemas.microsoft.com/office/powerpoint/2010/main" val="3761147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step 4, check the “Use My</a:t>
            </a:r>
            <a:r>
              <a:rPr lang="en-US" baseline="0" dirty="0" smtClean="0"/>
              <a:t> Defined Windowed Subarea”, select the “AL” option for the mode with which to run the model and execute.  All areas outside the window will be modeled as districts.</a:t>
            </a:r>
            <a:endParaRPr lang="en-US" dirty="0"/>
          </a:p>
        </p:txBody>
      </p:sp>
      <p:sp>
        <p:nvSpPr>
          <p:cNvPr id="4" name="Slide Number Placeholder 3"/>
          <p:cNvSpPr>
            <a:spLocks noGrp="1"/>
          </p:cNvSpPr>
          <p:nvPr>
            <p:ph type="sldNum" sz="quarter" idx="10"/>
          </p:nvPr>
        </p:nvSpPr>
        <p:spPr/>
        <p:txBody>
          <a:bodyPr/>
          <a:lstStyle/>
          <a:p>
            <a:fld id="{5EE63649-BB1F-4664-8FD4-D0A1E7958A01}" type="slidenum">
              <a:rPr lang="en-US" smtClean="0"/>
              <a:pPr/>
              <a:t>13</a:t>
            </a:fld>
            <a:endParaRPr lang="en-US" dirty="0"/>
          </a:p>
        </p:txBody>
      </p:sp>
    </p:spTree>
    <p:extLst>
      <p:ext uri="{BB962C8B-B14F-4D97-AF65-F5344CB8AC3E}">
        <p14:creationId xmlns:p14="http://schemas.microsoft.com/office/powerpoint/2010/main" val="2729716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this</a:t>
            </a:r>
            <a:r>
              <a:rPr lang="en-US" baseline="0" dirty="0" smtClean="0"/>
              <a:t> point, we will jump to the catalog and show how we define a subarea, and what keys to change in the GUI.  </a:t>
            </a:r>
          </a:p>
          <a:p>
            <a:r>
              <a:rPr lang="en-US" baseline="0" dirty="0" smtClean="0"/>
              <a:t>I will run a few subarea model runs before this to document run times.</a:t>
            </a:r>
            <a:endParaRPr lang="en-US" dirty="0"/>
          </a:p>
        </p:txBody>
      </p:sp>
      <p:sp>
        <p:nvSpPr>
          <p:cNvPr id="4" name="Slide Number Placeholder 3"/>
          <p:cNvSpPr>
            <a:spLocks noGrp="1"/>
          </p:cNvSpPr>
          <p:nvPr>
            <p:ph type="sldNum" sz="quarter" idx="10"/>
          </p:nvPr>
        </p:nvSpPr>
        <p:spPr/>
        <p:txBody>
          <a:bodyPr/>
          <a:lstStyle/>
          <a:p>
            <a:fld id="{5EE63649-BB1F-4664-8FD4-D0A1E7958A01}" type="slidenum">
              <a:rPr lang="en-US" smtClean="0"/>
              <a:pPr/>
              <a:t>14</a:t>
            </a:fld>
            <a:endParaRPr lang="en-US" dirty="0"/>
          </a:p>
        </p:txBody>
      </p:sp>
    </p:spTree>
    <p:extLst>
      <p:ext uri="{BB962C8B-B14F-4D97-AF65-F5344CB8AC3E}">
        <p14:creationId xmlns:p14="http://schemas.microsoft.com/office/powerpoint/2010/main" val="11634998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new set of reports are also available.</a:t>
            </a:r>
            <a:endParaRPr lang="en-US" dirty="0"/>
          </a:p>
        </p:txBody>
      </p:sp>
      <p:sp>
        <p:nvSpPr>
          <p:cNvPr id="4" name="Slide Number Placeholder 3"/>
          <p:cNvSpPr>
            <a:spLocks noGrp="1"/>
          </p:cNvSpPr>
          <p:nvPr>
            <p:ph type="sldNum" sz="quarter" idx="10"/>
          </p:nvPr>
        </p:nvSpPr>
        <p:spPr/>
        <p:txBody>
          <a:bodyPr/>
          <a:lstStyle/>
          <a:p>
            <a:fld id="{5EE63649-BB1F-4664-8FD4-D0A1E7958A01}" type="slidenum">
              <a:rPr lang="en-US" smtClean="0"/>
              <a:pPr/>
              <a:t>15</a:t>
            </a:fld>
            <a:endParaRPr lang="en-US" dirty="0"/>
          </a:p>
        </p:txBody>
      </p:sp>
    </p:spTree>
    <p:extLst>
      <p:ext uri="{BB962C8B-B14F-4D97-AF65-F5344CB8AC3E}">
        <p14:creationId xmlns:p14="http://schemas.microsoft.com/office/powerpoint/2010/main" val="2294252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series of MPO reports are produced</a:t>
            </a:r>
            <a:r>
              <a:rPr lang="en-US" baseline="0" dirty="0" smtClean="0"/>
              <a:t> in this section.</a:t>
            </a:r>
            <a:endParaRPr lang="en-US" dirty="0"/>
          </a:p>
        </p:txBody>
      </p:sp>
      <p:sp>
        <p:nvSpPr>
          <p:cNvPr id="4" name="Slide Number Placeholder 3"/>
          <p:cNvSpPr>
            <a:spLocks noGrp="1"/>
          </p:cNvSpPr>
          <p:nvPr>
            <p:ph type="sldNum" sz="quarter" idx="10"/>
          </p:nvPr>
        </p:nvSpPr>
        <p:spPr/>
        <p:txBody>
          <a:bodyPr/>
          <a:lstStyle/>
          <a:p>
            <a:fld id="{5EE63649-BB1F-4664-8FD4-D0A1E7958A01}" type="slidenum">
              <a:rPr lang="en-US" smtClean="0"/>
              <a:pPr/>
              <a:t>16</a:t>
            </a:fld>
            <a:endParaRPr lang="en-US" dirty="0"/>
          </a:p>
        </p:txBody>
      </p:sp>
    </p:spTree>
    <p:extLst>
      <p:ext uri="{BB962C8B-B14F-4D97-AF65-F5344CB8AC3E}">
        <p14:creationId xmlns:p14="http://schemas.microsoft.com/office/powerpoint/2010/main" val="30554917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is the location of the summary reports</a:t>
            </a:r>
            <a:r>
              <a:rPr lang="en-US" baseline="0" dirty="0" smtClean="0"/>
              <a:t> – they can be “dragged and dropped” into excell</a:t>
            </a:r>
            <a:endParaRPr lang="en-US" dirty="0"/>
          </a:p>
        </p:txBody>
      </p:sp>
      <p:sp>
        <p:nvSpPr>
          <p:cNvPr id="4" name="Slide Number Placeholder 3"/>
          <p:cNvSpPr>
            <a:spLocks noGrp="1"/>
          </p:cNvSpPr>
          <p:nvPr>
            <p:ph type="sldNum" sz="quarter" idx="10"/>
          </p:nvPr>
        </p:nvSpPr>
        <p:spPr/>
        <p:txBody>
          <a:bodyPr/>
          <a:lstStyle/>
          <a:p>
            <a:fld id="{5EE63649-BB1F-4664-8FD4-D0A1E7958A01}" type="slidenum">
              <a:rPr lang="en-US" smtClean="0"/>
              <a:pPr/>
              <a:t>17</a:t>
            </a:fld>
            <a:endParaRPr lang="en-US" dirty="0"/>
          </a:p>
        </p:txBody>
      </p:sp>
    </p:spTree>
    <p:extLst>
      <p:ext uri="{BB962C8B-B14F-4D97-AF65-F5344CB8AC3E}">
        <p14:creationId xmlns:p14="http://schemas.microsoft.com/office/powerpoint/2010/main" val="3586956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file, called HASSIGN.RPT may be read into an excel spreadsheet.</a:t>
            </a:r>
            <a:r>
              <a:rPr lang="en-US" baseline="0" dirty="0" smtClean="0"/>
              <a:t>  It produces the traditional “HEVAL” reports and is stratified by MPO, number of lanes and facility type, along with specific MPO reports.</a:t>
            </a:r>
            <a:endParaRPr lang="en-US" dirty="0"/>
          </a:p>
        </p:txBody>
      </p:sp>
      <p:sp>
        <p:nvSpPr>
          <p:cNvPr id="4" name="Slide Number Placeholder 3"/>
          <p:cNvSpPr>
            <a:spLocks noGrp="1"/>
          </p:cNvSpPr>
          <p:nvPr>
            <p:ph type="sldNum" sz="quarter" idx="10"/>
          </p:nvPr>
        </p:nvSpPr>
        <p:spPr/>
        <p:txBody>
          <a:bodyPr/>
          <a:lstStyle/>
          <a:p>
            <a:fld id="{5EE63649-BB1F-4664-8FD4-D0A1E7958A01}" type="slidenum">
              <a:rPr lang="en-US" smtClean="0"/>
              <a:pPr/>
              <a:t>18</a:t>
            </a:fld>
            <a:endParaRPr lang="en-US" dirty="0"/>
          </a:p>
        </p:txBody>
      </p:sp>
    </p:spTree>
    <p:extLst>
      <p:ext uri="{BB962C8B-B14F-4D97-AF65-F5344CB8AC3E}">
        <p14:creationId xmlns:p14="http://schemas.microsoft.com/office/powerpoint/2010/main" val="5039873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is one example of a</a:t>
            </a:r>
            <a:r>
              <a:rPr lang="en-US" baseline="0" dirty="0" smtClean="0"/>
              <a:t> portion of this report.  Other reports are available specific to MPOs, and each model step.</a:t>
            </a:r>
            <a:endParaRPr lang="en-US" dirty="0"/>
          </a:p>
        </p:txBody>
      </p:sp>
      <p:sp>
        <p:nvSpPr>
          <p:cNvPr id="4" name="Slide Number Placeholder 3"/>
          <p:cNvSpPr>
            <a:spLocks noGrp="1"/>
          </p:cNvSpPr>
          <p:nvPr>
            <p:ph type="sldNum" sz="quarter" idx="10"/>
          </p:nvPr>
        </p:nvSpPr>
        <p:spPr/>
        <p:txBody>
          <a:bodyPr/>
          <a:lstStyle/>
          <a:p>
            <a:fld id="{5EE63649-BB1F-4664-8FD4-D0A1E7958A01}" type="slidenum">
              <a:rPr lang="en-US" smtClean="0"/>
              <a:pPr/>
              <a:t>19</a:t>
            </a:fld>
            <a:endParaRPr lang="en-US" dirty="0"/>
          </a:p>
        </p:txBody>
      </p:sp>
    </p:spTree>
    <p:extLst>
      <p:ext uri="{BB962C8B-B14F-4D97-AF65-F5344CB8AC3E}">
        <p14:creationId xmlns:p14="http://schemas.microsoft.com/office/powerpoint/2010/main" val="2349530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Afternoon, Today we will discuss</a:t>
            </a:r>
            <a:r>
              <a:rPr lang="en-US" baseline="0" dirty="0" smtClean="0"/>
              <a:t> several new elements of the CFRPM model, now included in version 6.1.  My name is Steve Ruegg and I’m with WSP|Parsons Brinckerhoff.  The goal of this presentation will be to introduce you to these new applications, but recognize that you will need to practice using them to be proficient.</a:t>
            </a:r>
            <a:endParaRPr lang="en-US" dirty="0"/>
          </a:p>
        </p:txBody>
      </p:sp>
      <p:sp>
        <p:nvSpPr>
          <p:cNvPr id="4" name="Slide Number Placeholder 3"/>
          <p:cNvSpPr>
            <a:spLocks noGrp="1"/>
          </p:cNvSpPr>
          <p:nvPr>
            <p:ph type="sldNum" sz="quarter" idx="10"/>
          </p:nvPr>
        </p:nvSpPr>
        <p:spPr/>
        <p:txBody>
          <a:bodyPr/>
          <a:lstStyle/>
          <a:p>
            <a:fld id="{5EE63649-BB1F-4664-8FD4-D0A1E7958A01}" type="slidenum">
              <a:rPr lang="en-US" smtClean="0"/>
              <a:pPr/>
              <a:t>2</a:t>
            </a:fld>
            <a:endParaRPr lang="en-US" dirty="0"/>
          </a:p>
        </p:txBody>
      </p:sp>
    </p:spTree>
    <p:extLst>
      <p:ext uri="{BB962C8B-B14F-4D97-AF65-F5344CB8AC3E}">
        <p14:creationId xmlns:p14="http://schemas.microsoft.com/office/powerpoint/2010/main" val="1024078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series</a:t>
            </a:r>
            <a:r>
              <a:rPr lang="en-US" baseline="0" dirty="0" smtClean="0"/>
              <a:t> of graphics are also available covering most model steps.  Here we see a trip length frequency distribution for HBW trips.</a:t>
            </a:r>
            <a:endParaRPr lang="en-US" dirty="0"/>
          </a:p>
        </p:txBody>
      </p:sp>
      <p:sp>
        <p:nvSpPr>
          <p:cNvPr id="4" name="Slide Number Placeholder 3"/>
          <p:cNvSpPr>
            <a:spLocks noGrp="1"/>
          </p:cNvSpPr>
          <p:nvPr>
            <p:ph type="sldNum" sz="quarter" idx="10"/>
          </p:nvPr>
        </p:nvSpPr>
        <p:spPr/>
        <p:txBody>
          <a:bodyPr/>
          <a:lstStyle/>
          <a:p>
            <a:fld id="{5EE63649-BB1F-4664-8FD4-D0A1E7958A01}" type="slidenum">
              <a:rPr lang="en-US" smtClean="0"/>
              <a:pPr/>
              <a:t>20</a:t>
            </a:fld>
            <a:endParaRPr lang="en-US" dirty="0"/>
          </a:p>
        </p:txBody>
      </p:sp>
    </p:spTree>
    <p:extLst>
      <p:ext uri="{BB962C8B-B14F-4D97-AF65-F5344CB8AC3E}">
        <p14:creationId xmlns:p14="http://schemas.microsoft.com/office/powerpoint/2010/main" val="17084263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this point we will jump out of the presentation and into a “pre-baked” model scenario.  We will show</a:t>
            </a:r>
            <a:r>
              <a:rPr lang="en-US" baseline="0" dirty="0" smtClean="0"/>
              <a:t> how to drag the report files into Excel, and walk through the reports, showing the kinds of information available.</a:t>
            </a:r>
            <a:endParaRPr lang="en-US" dirty="0"/>
          </a:p>
        </p:txBody>
      </p:sp>
      <p:sp>
        <p:nvSpPr>
          <p:cNvPr id="4" name="Slide Number Placeholder 3"/>
          <p:cNvSpPr>
            <a:spLocks noGrp="1"/>
          </p:cNvSpPr>
          <p:nvPr>
            <p:ph type="sldNum" sz="quarter" idx="10"/>
          </p:nvPr>
        </p:nvSpPr>
        <p:spPr/>
        <p:txBody>
          <a:bodyPr/>
          <a:lstStyle/>
          <a:p>
            <a:fld id="{5EE63649-BB1F-4664-8FD4-D0A1E7958A01}" type="slidenum">
              <a:rPr lang="en-US" smtClean="0"/>
              <a:pPr/>
              <a:t>21</a:t>
            </a:fld>
            <a:endParaRPr lang="en-US" dirty="0"/>
          </a:p>
        </p:txBody>
      </p:sp>
    </p:spTree>
    <p:extLst>
      <p:ext uri="{BB962C8B-B14F-4D97-AF65-F5344CB8AC3E}">
        <p14:creationId xmlns:p14="http://schemas.microsoft.com/office/powerpoint/2010/main" val="7533829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network contains a set of unused,</a:t>
            </a:r>
            <a:r>
              <a:rPr lang="en-US" baseline="0" dirty="0" smtClean="0"/>
              <a:t> or dummy zone centroids which can be used for specialized studies where more detail is required.</a:t>
            </a:r>
            <a:endParaRPr lang="en-US" dirty="0"/>
          </a:p>
        </p:txBody>
      </p:sp>
      <p:sp>
        <p:nvSpPr>
          <p:cNvPr id="4" name="Slide Number Placeholder 3"/>
          <p:cNvSpPr>
            <a:spLocks noGrp="1"/>
          </p:cNvSpPr>
          <p:nvPr>
            <p:ph type="sldNum" sz="quarter" idx="10"/>
          </p:nvPr>
        </p:nvSpPr>
        <p:spPr/>
        <p:txBody>
          <a:bodyPr/>
          <a:lstStyle/>
          <a:p>
            <a:fld id="{5EE63649-BB1F-4664-8FD4-D0A1E7958A01}" type="slidenum">
              <a:rPr lang="en-US" smtClean="0"/>
              <a:pPr/>
              <a:t>22</a:t>
            </a:fld>
            <a:endParaRPr lang="en-US" dirty="0"/>
          </a:p>
        </p:txBody>
      </p:sp>
    </p:spTree>
    <p:extLst>
      <p:ext uri="{BB962C8B-B14F-4D97-AF65-F5344CB8AC3E}">
        <p14:creationId xmlns:p14="http://schemas.microsoft.com/office/powerpoint/2010/main" val="22210118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There are 612 unused zone</a:t>
            </a:r>
            <a:r>
              <a:rPr lang="en-US" baseline="0" dirty="0" smtClean="0"/>
              <a:t> centroids.  They are connected to the network, but the model will not normally assign any trips to or from these zones.</a:t>
            </a:r>
          </a:p>
          <a:p>
            <a:pPr marL="342900" indent="-342900">
              <a:lnSpc>
                <a:spcPct val="100000"/>
              </a:lnSpc>
              <a:spcBef>
                <a:spcPts val="0"/>
              </a:spcBef>
              <a:spcAft>
                <a:spcPts val="0"/>
              </a:spcAft>
              <a:buClr>
                <a:schemeClr val="bg1"/>
              </a:buClr>
              <a:buFont typeface="+mj-lt"/>
              <a:buNone/>
            </a:pPr>
            <a:r>
              <a:rPr lang="en-US" baseline="0" dirty="0" smtClean="0"/>
              <a:t>To use them, </a:t>
            </a:r>
          </a:p>
          <a:p>
            <a:pPr marL="342900" indent="-342900">
              <a:lnSpc>
                <a:spcPct val="100000"/>
              </a:lnSpc>
              <a:spcBef>
                <a:spcPts val="0"/>
              </a:spcBef>
              <a:spcAft>
                <a:spcPts val="0"/>
              </a:spcAft>
              <a:buClr>
                <a:schemeClr val="bg1"/>
              </a:buClr>
              <a:buFont typeface="+mj-lt"/>
              <a:buAutoNum type="arabicPeriod"/>
            </a:pPr>
            <a:r>
              <a:rPr lang="en-US" dirty="0" smtClean="0"/>
              <a:t>Disconnect dummy zone</a:t>
            </a:r>
          </a:p>
          <a:p>
            <a:pPr marL="342900" indent="-342900">
              <a:lnSpc>
                <a:spcPct val="100000"/>
              </a:lnSpc>
              <a:spcBef>
                <a:spcPts val="0"/>
              </a:spcBef>
              <a:spcAft>
                <a:spcPts val="0"/>
              </a:spcAft>
              <a:buClr>
                <a:schemeClr val="bg1"/>
              </a:buClr>
              <a:buFont typeface="+mj-lt"/>
              <a:buAutoNum type="arabicPeriod"/>
            </a:pPr>
            <a:r>
              <a:rPr lang="en-US" dirty="0" smtClean="0"/>
              <a:t>Move to desired Location</a:t>
            </a:r>
          </a:p>
          <a:p>
            <a:pPr marL="342900" indent="-342900">
              <a:lnSpc>
                <a:spcPct val="100000"/>
              </a:lnSpc>
              <a:spcBef>
                <a:spcPts val="0"/>
              </a:spcBef>
              <a:spcAft>
                <a:spcPts val="0"/>
              </a:spcAft>
              <a:buClr>
                <a:schemeClr val="bg1"/>
              </a:buClr>
              <a:buFont typeface="+mj-lt"/>
              <a:buAutoNum type="arabicPeriod"/>
            </a:pPr>
            <a:r>
              <a:rPr lang="en-US" dirty="0" smtClean="0"/>
              <a:t>Re-connect to network</a:t>
            </a:r>
          </a:p>
          <a:p>
            <a:pPr marL="342900" indent="-342900">
              <a:lnSpc>
                <a:spcPct val="100000"/>
              </a:lnSpc>
              <a:spcBef>
                <a:spcPts val="0"/>
              </a:spcBef>
              <a:spcAft>
                <a:spcPts val="0"/>
              </a:spcAft>
              <a:buClr>
                <a:schemeClr val="bg1"/>
              </a:buClr>
              <a:buFont typeface="+mj-lt"/>
              <a:buAutoNum type="arabicPeriod"/>
            </a:pPr>
            <a:r>
              <a:rPr lang="en-US" dirty="0" smtClean="0"/>
              <a:t>Update field TSNAME</a:t>
            </a:r>
          </a:p>
          <a:p>
            <a:pPr marL="342900" indent="-342900">
              <a:lnSpc>
                <a:spcPct val="100000"/>
              </a:lnSpc>
              <a:spcBef>
                <a:spcPts val="0"/>
              </a:spcBef>
              <a:spcAft>
                <a:spcPts val="0"/>
              </a:spcAft>
              <a:buClr>
                <a:schemeClr val="bg1"/>
              </a:buClr>
              <a:buFont typeface="+mj-lt"/>
              <a:buAutoNum type="arabicPeriod"/>
            </a:pPr>
            <a:r>
              <a:rPr lang="en-US" dirty="0" smtClean="0"/>
              <a:t>Update field MPO</a:t>
            </a:r>
            <a:endParaRPr lang="en-US" dirty="0"/>
          </a:p>
        </p:txBody>
      </p:sp>
      <p:sp>
        <p:nvSpPr>
          <p:cNvPr id="4" name="Slide Number Placeholder 3"/>
          <p:cNvSpPr>
            <a:spLocks noGrp="1"/>
          </p:cNvSpPr>
          <p:nvPr>
            <p:ph type="sldNum" sz="quarter" idx="10"/>
          </p:nvPr>
        </p:nvSpPr>
        <p:spPr/>
        <p:txBody>
          <a:bodyPr/>
          <a:lstStyle/>
          <a:p>
            <a:fld id="{5EE63649-BB1F-4664-8FD4-D0A1E7958A01}" type="slidenum">
              <a:rPr lang="en-US" smtClean="0"/>
              <a:pPr/>
              <a:t>23</a:t>
            </a:fld>
            <a:endParaRPr lang="en-US" dirty="0"/>
          </a:p>
        </p:txBody>
      </p:sp>
    </p:spTree>
    <p:extLst>
      <p:ext uri="{BB962C8B-B14F-4D97-AF65-F5344CB8AC3E}">
        <p14:creationId xmlns:p14="http://schemas.microsoft.com/office/powerpoint/2010/main" val="31391568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Several</a:t>
            </a:r>
            <a:r>
              <a:rPr lang="en-US" baseline="0" dirty="0" smtClean="0"/>
              <a:t> other changes have been made to the model which are largely transparent to the user.  These include:</a:t>
            </a:r>
          </a:p>
          <a:p>
            <a:pPr marL="228600" indent="-228600">
              <a:buAutoNum type="arabicPeriod"/>
            </a:pPr>
            <a:r>
              <a:rPr lang="en-US" baseline="0" dirty="0" smtClean="0"/>
              <a:t>Through trips are now pre-loaded so they are assigned to the shortest free-flow paths.  Link Capacity is adjusted to account for through trips.</a:t>
            </a:r>
          </a:p>
          <a:p>
            <a:pPr marL="228600" indent="-228600">
              <a:buAutoNum type="arabicPeriod"/>
            </a:pPr>
            <a:r>
              <a:rPr lang="en-US" baseline="0" dirty="0" smtClean="0"/>
              <a:t>It is important that the MPO node attribute on nodes and centroids be accurate – generally this should only be checked when modifying the network</a:t>
            </a:r>
          </a:p>
          <a:p>
            <a:pPr marL="228600" indent="-228600">
              <a:buAutoNum type="arabicPeriod"/>
            </a:pPr>
            <a:r>
              <a:rPr lang="en-US" baseline="0" dirty="0" smtClean="0"/>
              <a:t>The trip generation rates have been updated.  Lifestyle-based trip production rates are now the norm for all regular generation</a:t>
            </a:r>
          </a:p>
          <a:p>
            <a:pPr marL="228600" indent="-228600">
              <a:buAutoNum type="arabicPeriod"/>
            </a:pPr>
            <a:r>
              <a:rPr lang="en-US" dirty="0" smtClean="0"/>
              <a:t>There will be a on-line Wiki documentation available</a:t>
            </a:r>
            <a:r>
              <a:rPr lang="en-US" baseline="0" dirty="0" smtClean="0"/>
              <a:t> soon.  </a:t>
            </a:r>
          </a:p>
          <a:p>
            <a:pPr marL="228600" indent="-228600">
              <a:buAutoNum type="arabicPeriod"/>
            </a:pPr>
            <a:r>
              <a:rPr lang="en-US" baseline="0" dirty="0" smtClean="0"/>
              <a:t>Model documentation will be available as well as the validation report.</a:t>
            </a:r>
            <a:endParaRPr lang="en-US" dirty="0"/>
          </a:p>
        </p:txBody>
      </p:sp>
      <p:sp>
        <p:nvSpPr>
          <p:cNvPr id="4" name="Slide Number Placeholder 3"/>
          <p:cNvSpPr>
            <a:spLocks noGrp="1"/>
          </p:cNvSpPr>
          <p:nvPr>
            <p:ph type="sldNum" sz="quarter" idx="10"/>
          </p:nvPr>
        </p:nvSpPr>
        <p:spPr/>
        <p:txBody>
          <a:bodyPr/>
          <a:lstStyle/>
          <a:p>
            <a:fld id="{5EE63649-BB1F-4664-8FD4-D0A1E7958A01}" type="slidenum">
              <a:rPr lang="en-US" smtClean="0"/>
              <a:pPr/>
              <a:t>24</a:t>
            </a:fld>
            <a:endParaRPr lang="en-US" dirty="0"/>
          </a:p>
        </p:txBody>
      </p:sp>
    </p:spTree>
    <p:extLst>
      <p:ext uri="{BB962C8B-B14F-4D97-AF65-F5344CB8AC3E}">
        <p14:creationId xmlns:p14="http://schemas.microsoft.com/office/powerpoint/2010/main" val="5565766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External trip</a:t>
            </a:r>
            <a:r>
              <a:rPr lang="en-US" baseline="0" dirty="0" smtClean="0"/>
              <a:t> models have changed as well.  Primarily, this involves how the through trips, or external to external trips are assigned.</a:t>
            </a:r>
            <a:endParaRPr lang="en-US" dirty="0"/>
          </a:p>
        </p:txBody>
      </p:sp>
      <p:sp>
        <p:nvSpPr>
          <p:cNvPr id="4" name="Slide Number Placeholder 3"/>
          <p:cNvSpPr>
            <a:spLocks noGrp="1"/>
          </p:cNvSpPr>
          <p:nvPr>
            <p:ph type="sldNum" sz="quarter" idx="10"/>
          </p:nvPr>
        </p:nvSpPr>
        <p:spPr/>
        <p:txBody>
          <a:bodyPr/>
          <a:lstStyle/>
          <a:p>
            <a:fld id="{5EE63649-BB1F-4664-8FD4-D0A1E7958A01}" type="slidenum">
              <a:rPr lang="en-US" smtClean="0"/>
              <a:pPr/>
              <a:t>26</a:t>
            </a:fld>
            <a:endParaRPr lang="en-US" dirty="0"/>
          </a:p>
        </p:txBody>
      </p:sp>
    </p:spTree>
    <p:extLst>
      <p:ext uri="{BB962C8B-B14F-4D97-AF65-F5344CB8AC3E}">
        <p14:creationId xmlns:p14="http://schemas.microsoft.com/office/powerpoint/2010/main" val="42562330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the previous</a:t>
            </a:r>
            <a:r>
              <a:rPr lang="en-US" baseline="0" dirty="0" smtClean="0"/>
              <a:t> model, through trips were assigned along with all other internal and IX trips.  However, through trips are longer, and often involve drivers unfamiliar with the region’s traffic patterns, or are long-haul trucks.  In both cases, it is reasonable to believe that these trips will not be as sensitive as local drivers to congestion when determining their path through the region.  Therefore, the new model uses a through trip pre-load.</a:t>
            </a:r>
            <a:endParaRPr lang="en-US" dirty="0"/>
          </a:p>
        </p:txBody>
      </p:sp>
      <p:sp>
        <p:nvSpPr>
          <p:cNvPr id="4" name="Slide Number Placeholder 3"/>
          <p:cNvSpPr>
            <a:spLocks noGrp="1"/>
          </p:cNvSpPr>
          <p:nvPr>
            <p:ph type="sldNum" sz="quarter" idx="10"/>
          </p:nvPr>
        </p:nvSpPr>
        <p:spPr/>
        <p:txBody>
          <a:bodyPr/>
          <a:lstStyle/>
          <a:p>
            <a:fld id="{5EE63649-BB1F-4664-8FD4-D0A1E7958A01}" type="slidenum">
              <a:rPr lang="en-US" smtClean="0"/>
              <a:pPr/>
              <a:t>27</a:t>
            </a:fld>
            <a:endParaRPr lang="en-US" dirty="0"/>
          </a:p>
        </p:txBody>
      </p:sp>
    </p:spTree>
    <p:extLst>
      <p:ext uri="{BB962C8B-B14F-4D97-AF65-F5344CB8AC3E}">
        <p14:creationId xmlns:p14="http://schemas.microsoft.com/office/powerpoint/2010/main" val="24281739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the new model, through trips are extracted from the IXXI trip tables, and assigned separately.</a:t>
            </a:r>
            <a:endParaRPr lang="en-US" dirty="0"/>
          </a:p>
        </p:txBody>
      </p:sp>
      <p:sp>
        <p:nvSpPr>
          <p:cNvPr id="4" name="Slide Number Placeholder 3"/>
          <p:cNvSpPr>
            <a:spLocks noGrp="1"/>
          </p:cNvSpPr>
          <p:nvPr>
            <p:ph type="sldNum" sz="quarter" idx="10"/>
          </p:nvPr>
        </p:nvSpPr>
        <p:spPr/>
        <p:txBody>
          <a:bodyPr/>
          <a:lstStyle/>
          <a:p>
            <a:fld id="{5EE63649-BB1F-4664-8FD4-D0A1E7958A01}" type="slidenum">
              <a:rPr lang="en-US" smtClean="0"/>
              <a:pPr/>
              <a:t>28</a:t>
            </a:fld>
            <a:endParaRPr lang="en-US" dirty="0"/>
          </a:p>
        </p:txBody>
      </p:sp>
    </p:spTree>
    <p:extLst>
      <p:ext uri="{BB962C8B-B14F-4D97-AF65-F5344CB8AC3E}">
        <p14:creationId xmlns:p14="http://schemas.microsoft.com/office/powerpoint/2010/main" val="16460196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are the specific modifications</a:t>
            </a:r>
            <a:r>
              <a:rPr lang="en-US" baseline="0" dirty="0" smtClean="0"/>
              <a:t> made to the script to accommodate the through trip preload for the time of day model</a:t>
            </a:r>
            <a:endParaRPr lang="en-US" dirty="0"/>
          </a:p>
        </p:txBody>
      </p:sp>
      <p:sp>
        <p:nvSpPr>
          <p:cNvPr id="4" name="Slide Number Placeholder 3"/>
          <p:cNvSpPr>
            <a:spLocks noGrp="1"/>
          </p:cNvSpPr>
          <p:nvPr>
            <p:ph type="sldNum" sz="quarter" idx="10"/>
          </p:nvPr>
        </p:nvSpPr>
        <p:spPr/>
        <p:txBody>
          <a:bodyPr/>
          <a:lstStyle/>
          <a:p>
            <a:fld id="{5EE63649-BB1F-4664-8FD4-D0A1E7958A01}" type="slidenum">
              <a:rPr lang="en-US" smtClean="0"/>
              <a:pPr/>
              <a:t>29</a:t>
            </a:fld>
            <a:endParaRPr lang="en-US" dirty="0"/>
          </a:p>
        </p:txBody>
      </p:sp>
    </p:spTree>
    <p:extLst>
      <p:ext uri="{BB962C8B-B14F-4D97-AF65-F5344CB8AC3E}">
        <p14:creationId xmlns:p14="http://schemas.microsoft.com/office/powerpoint/2010/main" val="35035569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For</a:t>
            </a:r>
            <a:r>
              <a:rPr lang="en-US" baseline="0" dirty="0" smtClean="0"/>
              <a:t> the daily model, these are the script modifications.  </a:t>
            </a:r>
            <a:endParaRPr lang="en-US" dirty="0"/>
          </a:p>
        </p:txBody>
      </p:sp>
      <p:sp>
        <p:nvSpPr>
          <p:cNvPr id="4" name="Slide Number Placeholder 3"/>
          <p:cNvSpPr>
            <a:spLocks noGrp="1"/>
          </p:cNvSpPr>
          <p:nvPr>
            <p:ph type="sldNum" sz="quarter" idx="10"/>
          </p:nvPr>
        </p:nvSpPr>
        <p:spPr/>
        <p:txBody>
          <a:bodyPr/>
          <a:lstStyle/>
          <a:p>
            <a:fld id="{5EE63649-BB1F-4664-8FD4-D0A1E7958A01}" type="slidenum">
              <a:rPr lang="en-US" smtClean="0"/>
              <a:pPr/>
              <a:t>30</a:t>
            </a:fld>
            <a:endParaRPr lang="en-US" dirty="0"/>
          </a:p>
        </p:txBody>
      </p:sp>
    </p:spTree>
    <p:extLst>
      <p:ext uri="{BB962C8B-B14F-4D97-AF65-F5344CB8AC3E}">
        <p14:creationId xmlns:p14="http://schemas.microsoft.com/office/powerpoint/2010/main" val="4104683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These are the topics we will cover today</a:t>
            </a:r>
            <a:endParaRPr lang="en-US" dirty="0"/>
          </a:p>
        </p:txBody>
      </p:sp>
      <p:sp>
        <p:nvSpPr>
          <p:cNvPr id="4" name="Slide Number Placeholder 3"/>
          <p:cNvSpPr>
            <a:spLocks noGrp="1"/>
          </p:cNvSpPr>
          <p:nvPr>
            <p:ph type="sldNum" sz="quarter" idx="10"/>
          </p:nvPr>
        </p:nvSpPr>
        <p:spPr/>
        <p:txBody>
          <a:bodyPr/>
          <a:lstStyle/>
          <a:p>
            <a:fld id="{5EE63649-BB1F-4664-8FD4-D0A1E7958A01}" type="slidenum">
              <a:rPr lang="en-US" smtClean="0"/>
              <a:pPr/>
              <a:t>3</a:t>
            </a:fld>
            <a:endParaRPr lang="en-US" dirty="0"/>
          </a:p>
        </p:txBody>
      </p:sp>
    </p:spTree>
    <p:extLst>
      <p:ext uri="{BB962C8B-B14F-4D97-AF65-F5344CB8AC3E}">
        <p14:creationId xmlns:p14="http://schemas.microsoft.com/office/powerpoint/2010/main" val="16602009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For the Time of day model, here is where the EE preload occurs.  Note that the capacity</a:t>
            </a:r>
            <a:r>
              <a:rPr lang="en-US" baseline="0" dirty="0" smtClean="0"/>
              <a:t> is reduced on a link basis to reflect the EE loads by link.  This is done for each time period.</a:t>
            </a:r>
            <a:endParaRPr lang="en-US" dirty="0"/>
          </a:p>
        </p:txBody>
      </p:sp>
      <p:sp>
        <p:nvSpPr>
          <p:cNvPr id="4" name="Slide Number Placeholder 3"/>
          <p:cNvSpPr>
            <a:spLocks noGrp="1"/>
          </p:cNvSpPr>
          <p:nvPr>
            <p:ph type="sldNum" sz="quarter" idx="10"/>
          </p:nvPr>
        </p:nvSpPr>
        <p:spPr/>
        <p:txBody>
          <a:bodyPr/>
          <a:lstStyle/>
          <a:p>
            <a:fld id="{5EE63649-BB1F-4664-8FD4-D0A1E7958A01}" type="slidenum">
              <a:rPr lang="en-US" smtClean="0"/>
              <a:pPr/>
              <a:t>31</a:t>
            </a:fld>
            <a:endParaRPr lang="en-US" dirty="0"/>
          </a:p>
        </p:txBody>
      </p:sp>
    </p:spTree>
    <p:extLst>
      <p:ext uri="{BB962C8B-B14F-4D97-AF65-F5344CB8AC3E}">
        <p14:creationId xmlns:p14="http://schemas.microsoft.com/office/powerpoint/2010/main" val="4450459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For the Daily model, we have virtually</a:t>
            </a:r>
            <a:r>
              <a:rPr lang="en-US" baseline="0" dirty="0" smtClean="0"/>
              <a:t> the same preload and regular loading procedure.</a:t>
            </a:r>
            <a:endParaRPr lang="en-US" dirty="0"/>
          </a:p>
        </p:txBody>
      </p:sp>
      <p:sp>
        <p:nvSpPr>
          <p:cNvPr id="4" name="Slide Number Placeholder 3"/>
          <p:cNvSpPr>
            <a:spLocks noGrp="1"/>
          </p:cNvSpPr>
          <p:nvPr>
            <p:ph type="sldNum" sz="quarter" idx="10"/>
          </p:nvPr>
        </p:nvSpPr>
        <p:spPr/>
        <p:txBody>
          <a:bodyPr/>
          <a:lstStyle/>
          <a:p>
            <a:fld id="{5EE63649-BB1F-4664-8FD4-D0A1E7958A01}" type="slidenum">
              <a:rPr lang="en-US" smtClean="0"/>
              <a:pPr/>
              <a:t>32</a:t>
            </a:fld>
            <a:endParaRPr lang="en-US" dirty="0"/>
          </a:p>
        </p:txBody>
      </p:sp>
    </p:spTree>
    <p:extLst>
      <p:ext uri="{BB962C8B-B14F-4D97-AF65-F5344CB8AC3E}">
        <p14:creationId xmlns:p14="http://schemas.microsoft.com/office/powerpoint/2010/main" val="21598081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Since we have many summaries specific</a:t>
            </a:r>
            <a:r>
              <a:rPr lang="en-US" baseline="0" dirty="0" smtClean="0"/>
              <a:t> to MPOs, it is important to have the correct MPO codes entered into the network</a:t>
            </a:r>
            <a:endParaRPr lang="en-US" dirty="0"/>
          </a:p>
        </p:txBody>
      </p:sp>
      <p:sp>
        <p:nvSpPr>
          <p:cNvPr id="4" name="Slide Number Placeholder 3"/>
          <p:cNvSpPr>
            <a:spLocks noGrp="1"/>
          </p:cNvSpPr>
          <p:nvPr>
            <p:ph type="sldNum" sz="quarter" idx="10"/>
          </p:nvPr>
        </p:nvSpPr>
        <p:spPr/>
        <p:txBody>
          <a:bodyPr/>
          <a:lstStyle/>
          <a:p>
            <a:fld id="{5EE63649-BB1F-4664-8FD4-D0A1E7958A01}" type="slidenum">
              <a:rPr lang="en-US" smtClean="0"/>
              <a:pPr/>
              <a:t>33</a:t>
            </a:fld>
            <a:endParaRPr lang="en-US" dirty="0"/>
          </a:p>
        </p:txBody>
      </p:sp>
    </p:spTree>
    <p:extLst>
      <p:ext uri="{BB962C8B-B14F-4D97-AF65-F5344CB8AC3E}">
        <p14:creationId xmlns:p14="http://schemas.microsoft.com/office/powerpoint/2010/main" val="27056953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Since several models have MPO-specific</a:t>
            </a:r>
            <a:r>
              <a:rPr lang="en-US" baseline="0" dirty="0" smtClean="0"/>
              <a:t> codes, the incorrect code may result in erroneous results, including mode shares.</a:t>
            </a:r>
            <a:endParaRPr lang="en-US" dirty="0"/>
          </a:p>
        </p:txBody>
      </p:sp>
      <p:sp>
        <p:nvSpPr>
          <p:cNvPr id="4" name="Slide Number Placeholder 3"/>
          <p:cNvSpPr>
            <a:spLocks noGrp="1"/>
          </p:cNvSpPr>
          <p:nvPr>
            <p:ph type="sldNum" sz="quarter" idx="10"/>
          </p:nvPr>
        </p:nvSpPr>
        <p:spPr/>
        <p:txBody>
          <a:bodyPr/>
          <a:lstStyle/>
          <a:p>
            <a:fld id="{5EE63649-BB1F-4664-8FD4-D0A1E7958A01}" type="slidenum">
              <a:rPr lang="en-US" smtClean="0"/>
              <a:pPr/>
              <a:t>34</a:t>
            </a:fld>
            <a:endParaRPr lang="en-US" dirty="0"/>
          </a:p>
        </p:txBody>
      </p:sp>
    </p:spTree>
    <p:extLst>
      <p:ext uri="{BB962C8B-B14F-4D97-AF65-F5344CB8AC3E}">
        <p14:creationId xmlns:p14="http://schemas.microsoft.com/office/powerpoint/2010/main" val="14561799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a graphic</a:t>
            </a:r>
            <a:r>
              <a:rPr lang="en-US" baseline="0" dirty="0" smtClean="0"/>
              <a:t> showing the MPO codes in the network.  Note that these are node attributes but are used to populate link attributes automatically.</a:t>
            </a:r>
            <a:endParaRPr lang="en-US" dirty="0"/>
          </a:p>
        </p:txBody>
      </p:sp>
      <p:sp>
        <p:nvSpPr>
          <p:cNvPr id="4" name="Slide Number Placeholder 3"/>
          <p:cNvSpPr>
            <a:spLocks noGrp="1"/>
          </p:cNvSpPr>
          <p:nvPr>
            <p:ph type="sldNum" sz="quarter" idx="10"/>
          </p:nvPr>
        </p:nvSpPr>
        <p:spPr/>
        <p:txBody>
          <a:bodyPr/>
          <a:lstStyle/>
          <a:p>
            <a:fld id="{5EE63649-BB1F-4664-8FD4-D0A1E7958A01}" type="slidenum">
              <a:rPr lang="en-US" smtClean="0"/>
              <a:pPr/>
              <a:t>35</a:t>
            </a:fld>
            <a:endParaRPr lang="en-US" dirty="0"/>
          </a:p>
        </p:txBody>
      </p:sp>
    </p:spTree>
    <p:extLst>
      <p:ext uri="{BB962C8B-B14F-4D97-AF65-F5344CB8AC3E}">
        <p14:creationId xmlns:p14="http://schemas.microsoft.com/office/powerpoint/2010/main" val="17217114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For version 6.1, a code of 1-5 is valid for the MPO codes.  This shows the range of codes</a:t>
            </a:r>
            <a:r>
              <a:rPr lang="en-US" baseline="0" dirty="0" smtClean="0"/>
              <a:t> for each jurisdiction.</a:t>
            </a:r>
            <a:endParaRPr lang="en-US" dirty="0"/>
          </a:p>
        </p:txBody>
      </p:sp>
      <p:sp>
        <p:nvSpPr>
          <p:cNvPr id="4" name="Slide Number Placeholder 3"/>
          <p:cNvSpPr>
            <a:spLocks noGrp="1"/>
          </p:cNvSpPr>
          <p:nvPr>
            <p:ph type="sldNum" sz="quarter" idx="10"/>
          </p:nvPr>
        </p:nvSpPr>
        <p:spPr/>
        <p:txBody>
          <a:bodyPr/>
          <a:lstStyle/>
          <a:p>
            <a:fld id="{5EE63649-BB1F-4664-8FD4-D0A1E7958A01}" type="slidenum">
              <a:rPr lang="en-US" smtClean="0"/>
              <a:pPr/>
              <a:t>36</a:t>
            </a:fld>
            <a:endParaRPr lang="en-US" dirty="0"/>
          </a:p>
        </p:txBody>
      </p:sp>
    </p:spTree>
    <p:extLst>
      <p:ext uri="{BB962C8B-B14F-4D97-AF65-F5344CB8AC3E}">
        <p14:creationId xmlns:p14="http://schemas.microsoft.com/office/powerpoint/2010/main" val="1125882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 automatic check</a:t>
            </a:r>
            <a:r>
              <a:rPr lang="en-US" baseline="0" dirty="0" smtClean="0"/>
              <a:t> is performed to ensure proper MPO coding.  Note that when adding new zones, it is important to have the proper MPO code.</a:t>
            </a:r>
            <a:endParaRPr lang="en-US" dirty="0"/>
          </a:p>
        </p:txBody>
      </p:sp>
      <p:sp>
        <p:nvSpPr>
          <p:cNvPr id="4" name="Slide Number Placeholder 3"/>
          <p:cNvSpPr>
            <a:spLocks noGrp="1"/>
          </p:cNvSpPr>
          <p:nvPr>
            <p:ph type="sldNum" sz="quarter" idx="10"/>
          </p:nvPr>
        </p:nvSpPr>
        <p:spPr/>
        <p:txBody>
          <a:bodyPr/>
          <a:lstStyle/>
          <a:p>
            <a:fld id="{5EE63649-BB1F-4664-8FD4-D0A1E7958A01}" type="slidenum">
              <a:rPr lang="en-US" smtClean="0"/>
              <a:pPr/>
              <a:t>37</a:t>
            </a:fld>
            <a:endParaRPr lang="en-US" dirty="0"/>
          </a:p>
        </p:txBody>
      </p:sp>
    </p:spTree>
    <p:extLst>
      <p:ext uri="{BB962C8B-B14F-4D97-AF65-F5344CB8AC3E}">
        <p14:creationId xmlns:p14="http://schemas.microsoft.com/office/powerpoint/2010/main" val="16469450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the location of the automatic check.</a:t>
            </a:r>
            <a:endParaRPr lang="en-US" dirty="0"/>
          </a:p>
        </p:txBody>
      </p:sp>
      <p:sp>
        <p:nvSpPr>
          <p:cNvPr id="4" name="Slide Number Placeholder 3"/>
          <p:cNvSpPr>
            <a:spLocks noGrp="1"/>
          </p:cNvSpPr>
          <p:nvPr>
            <p:ph type="sldNum" sz="quarter" idx="10"/>
          </p:nvPr>
        </p:nvSpPr>
        <p:spPr/>
        <p:txBody>
          <a:bodyPr/>
          <a:lstStyle/>
          <a:p>
            <a:fld id="{5EE63649-BB1F-4664-8FD4-D0A1E7958A01}" type="slidenum">
              <a:rPr lang="en-US" smtClean="0"/>
              <a:pPr/>
              <a:t>38</a:t>
            </a:fld>
            <a:endParaRPr lang="en-US" dirty="0"/>
          </a:p>
        </p:txBody>
      </p:sp>
    </p:spTree>
    <p:extLst>
      <p:ext uri="{BB962C8B-B14F-4D97-AF65-F5344CB8AC3E}">
        <p14:creationId xmlns:p14="http://schemas.microsoft.com/office/powerpoint/2010/main" val="9024306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Trip rates have been updated.  There are two types of trip rates</a:t>
            </a:r>
            <a:endParaRPr lang="en-US" dirty="0"/>
          </a:p>
        </p:txBody>
      </p:sp>
      <p:sp>
        <p:nvSpPr>
          <p:cNvPr id="4" name="Slide Number Placeholder 3"/>
          <p:cNvSpPr>
            <a:spLocks noGrp="1"/>
          </p:cNvSpPr>
          <p:nvPr>
            <p:ph type="sldNum" sz="quarter" idx="10"/>
          </p:nvPr>
        </p:nvSpPr>
        <p:spPr/>
        <p:txBody>
          <a:bodyPr/>
          <a:lstStyle/>
          <a:p>
            <a:fld id="{5EE63649-BB1F-4664-8FD4-D0A1E7958A01}" type="slidenum">
              <a:rPr lang="en-US" smtClean="0"/>
              <a:pPr/>
              <a:t>39</a:t>
            </a:fld>
            <a:endParaRPr lang="en-US" dirty="0"/>
          </a:p>
        </p:txBody>
      </p:sp>
    </p:spTree>
    <p:extLst>
      <p:ext uri="{BB962C8B-B14F-4D97-AF65-F5344CB8AC3E}">
        <p14:creationId xmlns:p14="http://schemas.microsoft.com/office/powerpoint/2010/main" val="23931494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Standard trip rates use a cross-classification trip production model, stratified by county, household type, number</a:t>
            </a:r>
            <a:r>
              <a:rPr lang="en-US" baseline="0" dirty="0" smtClean="0"/>
              <a:t> of autos, household size and resident status.  However, these rates are only applied to special generators.</a:t>
            </a:r>
            <a:endParaRPr lang="en-US" dirty="0"/>
          </a:p>
        </p:txBody>
      </p:sp>
      <p:sp>
        <p:nvSpPr>
          <p:cNvPr id="4" name="Slide Number Placeholder 3"/>
          <p:cNvSpPr>
            <a:spLocks noGrp="1"/>
          </p:cNvSpPr>
          <p:nvPr>
            <p:ph type="sldNum" sz="quarter" idx="10"/>
          </p:nvPr>
        </p:nvSpPr>
        <p:spPr/>
        <p:txBody>
          <a:bodyPr/>
          <a:lstStyle/>
          <a:p>
            <a:fld id="{5EE63649-BB1F-4664-8FD4-D0A1E7958A01}" type="slidenum">
              <a:rPr lang="en-US" smtClean="0"/>
              <a:pPr/>
              <a:t>40</a:t>
            </a:fld>
            <a:endParaRPr lang="en-US" dirty="0"/>
          </a:p>
        </p:txBody>
      </p:sp>
    </p:spTree>
    <p:extLst>
      <p:ext uri="{BB962C8B-B14F-4D97-AF65-F5344CB8AC3E}">
        <p14:creationId xmlns:p14="http://schemas.microsoft.com/office/powerpoint/2010/main" val="3473223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Graphical User Interface, or GUI, has been updated. </a:t>
            </a:r>
            <a:r>
              <a:rPr lang="en-US" baseline="0" dirty="0" smtClean="0"/>
              <a:t> It uses the standard CUBE scenario key manager.</a:t>
            </a:r>
            <a:endParaRPr lang="en-US" dirty="0"/>
          </a:p>
        </p:txBody>
      </p:sp>
      <p:sp>
        <p:nvSpPr>
          <p:cNvPr id="4" name="Slide Number Placeholder 3"/>
          <p:cNvSpPr>
            <a:spLocks noGrp="1"/>
          </p:cNvSpPr>
          <p:nvPr>
            <p:ph type="sldNum" sz="quarter" idx="10"/>
          </p:nvPr>
        </p:nvSpPr>
        <p:spPr/>
        <p:txBody>
          <a:bodyPr/>
          <a:lstStyle/>
          <a:p>
            <a:fld id="{5EE63649-BB1F-4664-8FD4-D0A1E7958A01}" type="slidenum">
              <a:rPr lang="en-US" smtClean="0"/>
              <a:pPr/>
              <a:t>4</a:t>
            </a:fld>
            <a:endParaRPr lang="en-US" dirty="0"/>
          </a:p>
        </p:txBody>
      </p:sp>
    </p:spTree>
    <p:extLst>
      <p:ext uri="{BB962C8B-B14F-4D97-AF65-F5344CB8AC3E}">
        <p14:creationId xmlns:p14="http://schemas.microsoft.com/office/powerpoint/2010/main" val="29516893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Of more general interest,</a:t>
            </a:r>
            <a:r>
              <a:rPr lang="en-US" baseline="0" dirty="0" smtClean="0"/>
              <a:t> the life-style-based trip production rates are based on auto ownership, number of workers, household size, presence of at least one child.  These are the default rates and are applied to all counties.  Trip purposes include HBW, HBShopping, HB Social-Recreational, Home-based School, Non-Home-based work trips, and Non-Home-based non-work trips.  Trip rates are not county-specific.</a:t>
            </a:r>
            <a:endParaRPr lang="en-US" dirty="0"/>
          </a:p>
        </p:txBody>
      </p:sp>
      <p:sp>
        <p:nvSpPr>
          <p:cNvPr id="4" name="Slide Number Placeholder 3"/>
          <p:cNvSpPr>
            <a:spLocks noGrp="1"/>
          </p:cNvSpPr>
          <p:nvPr>
            <p:ph type="sldNum" sz="quarter" idx="10"/>
          </p:nvPr>
        </p:nvSpPr>
        <p:spPr/>
        <p:txBody>
          <a:bodyPr/>
          <a:lstStyle/>
          <a:p>
            <a:fld id="{5EE63649-BB1F-4664-8FD4-D0A1E7958A01}" type="slidenum">
              <a:rPr lang="en-US" smtClean="0"/>
              <a:pPr/>
              <a:t>41</a:t>
            </a:fld>
            <a:endParaRPr lang="en-US" dirty="0"/>
          </a:p>
        </p:txBody>
      </p:sp>
    </p:spTree>
    <p:extLst>
      <p:ext uri="{BB962C8B-B14F-4D97-AF65-F5344CB8AC3E}">
        <p14:creationId xmlns:p14="http://schemas.microsoft.com/office/powerpoint/2010/main" val="1270824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 the first page, we have a</a:t>
            </a:r>
            <a:r>
              <a:rPr lang="en-US" baseline="0" dirty="0" smtClean="0"/>
              <a:t> section describing the alternative, including name, study area, description, alternative code letter and two digit year.</a:t>
            </a:r>
          </a:p>
          <a:p>
            <a:r>
              <a:rPr lang="en-US" baseline="0" dirty="0" smtClean="0"/>
              <a:t>After this, you have a choice of whether to run the model by zones (the default) or by districts. </a:t>
            </a:r>
          </a:p>
          <a:p>
            <a:r>
              <a:rPr lang="en-US" baseline="0" dirty="0" smtClean="0"/>
              <a:t>A third section describes the procedures for running a subarea or windowed model, which we will discuss later, followed by a list of model modules, which normally will all be selected.</a:t>
            </a:r>
            <a:endParaRPr lang="en-US" dirty="0"/>
          </a:p>
        </p:txBody>
      </p:sp>
      <p:sp>
        <p:nvSpPr>
          <p:cNvPr id="4" name="Slide Number Placeholder 3"/>
          <p:cNvSpPr>
            <a:spLocks noGrp="1"/>
          </p:cNvSpPr>
          <p:nvPr>
            <p:ph type="sldNum" sz="quarter" idx="10"/>
          </p:nvPr>
        </p:nvSpPr>
        <p:spPr/>
        <p:txBody>
          <a:bodyPr/>
          <a:lstStyle/>
          <a:p>
            <a:fld id="{5EE63649-BB1F-4664-8FD4-D0A1E7958A01}" type="slidenum">
              <a:rPr lang="en-US" smtClean="0"/>
              <a:pPr/>
              <a:t>5</a:t>
            </a:fld>
            <a:endParaRPr lang="en-US" dirty="0"/>
          </a:p>
        </p:txBody>
      </p:sp>
    </p:spTree>
    <p:extLst>
      <p:ext uri="{BB962C8B-B14F-4D97-AF65-F5344CB8AC3E}">
        <p14:creationId xmlns:p14="http://schemas.microsoft.com/office/powerpoint/2010/main" val="826822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second page</a:t>
            </a:r>
            <a:r>
              <a:rPr lang="en-US" baseline="0" dirty="0" smtClean="0"/>
              <a:t> finishes up with the MPO reporting option and an option to select a specific MPO to report, or just use the entire region.</a:t>
            </a:r>
          </a:p>
          <a:p>
            <a:r>
              <a:rPr lang="en-US" baseline="0" dirty="0" smtClean="0"/>
              <a:t>Finally, the user is presented with an option to specify a select zone and/or link for analysis.</a:t>
            </a:r>
            <a:endParaRPr lang="en-US" dirty="0"/>
          </a:p>
        </p:txBody>
      </p:sp>
      <p:sp>
        <p:nvSpPr>
          <p:cNvPr id="4" name="Slide Number Placeholder 3"/>
          <p:cNvSpPr>
            <a:spLocks noGrp="1"/>
          </p:cNvSpPr>
          <p:nvPr>
            <p:ph type="sldNum" sz="quarter" idx="10"/>
          </p:nvPr>
        </p:nvSpPr>
        <p:spPr/>
        <p:txBody>
          <a:bodyPr/>
          <a:lstStyle/>
          <a:p>
            <a:fld id="{5EE63649-BB1F-4664-8FD4-D0A1E7958A01}" type="slidenum">
              <a:rPr lang="en-US" smtClean="0"/>
              <a:pPr/>
              <a:t>6</a:t>
            </a:fld>
            <a:endParaRPr lang="en-US" dirty="0"/>
          </a:p>
        </p:txBody>
      </p:sp>
    </p:spTree>
    <p:extLst>
      <p:ext uri="{BB962C8B-B14F-4D97-AF65-F5344CB8AC3E}">
        <p14:creationId xmlns:p14="http://schemas.microsoft.com/office/powerpoint/2010/main" val="1089040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this point, we will jump out of the slides and into the CUBE catalog (daily model) and highlight all CUBE scenario manager windows, but specifically the first two where the user makes changes to specify the kind of model run.  The later pages are parameters, most of which should remain unchanged.</a:t>
            </a:r>
            <a:endParaRPr lang="en-US" dirty="0"/>
          </a:p>
        </p:txBody>
      </p:sp>
      <p:sp>
        <p:nvSpPr>
          <p:cNvPr id="4" name="Slide Number Placeholder 3"/>
          <p:cNvSpPr>
            <a:spLocks noGrp="1"/>
          </p:cNvSpPr>
          <p:nvPr>
            <p:ph type="sldNum" sz="quarter" idx="10"/>
          </p:nvPr>
        </p:nvSpPr>
        <p:spPr/>
        <p:txBody>
          <a:bodyPr/>
          <a:lstStyle/>
          <a:p>
            <a:fld id="{5EE63649-BB1F-4664-8FD4-D0A1E7958A01}" type="slidenum">
              <a:rPr lang="en-US" smtClean="0"/>
              <a:pPr/>
              <a:t>7</a:t>
            </a:fld>
            <a:endParaRPr lang="en-US" dirty="0"/>
          </a:p>
        </p:txBody>
      </p:sp>
    </p:spTree>
    <p:extLst>
      <p:ext uri="{BB962C8B-B14F-4D97-AF65-F5344CB8AC3E}">
        <p14:creationId xmlns:p14="http://schemas.microsoft.com/office/powerpoint/2010/main" val="2462412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subarea modeling</a:t>
            </a:r>
            <a:r>
              <a:rPr lang="en-US" baseline="0" dirty="0" smtClean="0"/>
              <a:t> process has been added as well.</a:t>
            </a:r>
            <a:endParaRPr lang="en-US" dirty="0"/>
          </a:p>
        </p:txBody>
      </p:sp>
      <p:sp>
        <p:nvSpPr>
          <p:cNvPr id="4" name="Slide Number Placeholder 3"/>
          <p:cNvSpPr>
            <a:spLocks noGrp="1"/>
          </p:cNvSpPr>
          <p:nvPr>
            <p:ph type="sldNum" sz="quarter" idx="10"/>
          </p:nvPr>
        </p:nvSpPr>
        <p:spPr/>
        <p:txBody>
          <a:bodyPr/>
          <a:lstStyle/>
          <a:p>
            <a:fld id="{5EE63649-BB1F-4664-8FD4-D0A1E7958A01}" type="slidenum">
              <a:rPr lang="en-US" smtClean="0"/>
              <a:pPr/>
              <a:t>8</a:t>
            </a:fld>
            <a:endParaRPr lang="en-US" dirty="0"/>
          </a:p>
        </p:txBody>
      </p:sp>
    </p:spTree>
    <p:extLst>
      <p:ext uri="{BB962C8B-B14F-4D97-AF65-F5344CB8AC3E}">
        <p14:creationId xmlns:p14="http://schemas.microsoft.com/office/powerpoint/2010/main" val="1066822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There are three options for subarea</a:t>
            </a:r>
            <a:r>
              <a:rPr lang="en-US" baseline="0" dirty="0" smtClean="0"/>
              <a:t> modeling.  The first two allow subareas to be pre-defined by district.  The third option allows the user to select a specific subarea, and the rest of the region is modeled as districts.  This is also known as subarea windowing.</a:t>
            </a:r>
            <a:endParaRPr lang="en-US" dirty="0"/>
          </a:p>
        </p:txBody>
      </p:sp>
      <p:sp>
        <p:nvSpPr>
          <p:cNvPr id="4" name="Slide Number Placeholder 3"/>
          <p:cNvSpPr>
            <a:spLocks noGrp="1"/>
          </p:cNvSpPr>
          <p:nvPr>
            <p:ph type="sldNum" sz="quarter" idx="10"/>
          </p:nvPr>
        </p:nvSpPr>
        <p:spPr/>
        <p:txBody>
          <a:bodyPr/>
          <a:lstStyle/>
          <a:p>
            <a:fld id="{5EE63649-BB1F-4664-8FD4-D0A1E7958A01}" type="slidenum">
              <a:rPr lang="en-US" smtClean="0"/>
              <a:pPr/>
              <a:t>9</a:t>
            </a:fld>
            <a:endParaRPr lang="en-US" dirty="0"/>
          </a:p>
        </p:txBody>
      </p:sp>
    </p:spTree>
    <p:extLst>
      <p:ext uri="{BB962C8B-B14F-4D97-AF65-F5344CB8AC3E}">
        <p14:creationId xmlns:p14="http://schemas.microsoft.com/office/powerpoint/2010/main" val="4977958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6" name="Slide Number Placeholder 5"/>
          <p:cNvSpPr>
            <a:spLocks noGrp="1"/>
          </p:cNvSpPr>
          <p:nvPr>
            <p:ph type="sldNum" sz="quarter" idx="12"/>
          </p:nvPr>
        </p:nvSpPr>
        <p:spPr/>
        <p:txBody>
          <a:bodyPr/>
          <a:lstStyle/>
          <a:p>
            <a:fld id="{1E3F1922-D80D-46FB-82F2-BD404C6866CA}" type="slidenum">
              <a:rPr lang="en-US" smtClean="0"/>
              <a:pPr/>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r>
              <a:rPr lang="en-US" dirty="0" smtClean="0"/>
              <a:t>December 2016</a:t>
            </a:r>
            <a:endParaRPr lang="en-US" dirty="0"/>
          </a:p>
        </p:txBody>
      </p:sp>
      <p:sp>
        <p:nvSpPr>
          <p:cNvPr id="11"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dirty="0" smtClean="0"/>
              <a:t>CFRPM 6.1 Applications Update Training</a:t>
            </a:r>
            <a:endParaRPr lang="en-US" dirty="0"/>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86004" y="6364154"/>
            <a:ext cx="914400" cy="427553"/>
          </a:xfrm>
          <a:prstGeom prst="rect">
            <a:avLst/>
          </a:prstGeom>
        </p:spPr>
      </p:pic>
    </p:spTree>
    <p:extLst>
      <p:ext uri="{BB962C8B-B14F-4D97-AF65-F5344CB8AC3E}">
        <p14:creationId xmlns:p14="http://schemas.microsoft.com/office/powerpoint/2010/main" val="158794462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1E3F1922-D80D-46FB-82F2-BD404C6866CA}" type="slidenum">
              <a:rPr lang="en-US" smtClean="0"/>
              <a:pPr/>
              <a:t>‹#›</a:t>
            </a:fld>
            <a:endParaRPr lang="en-US" dirty="0"/>
          </a:p>
        </p:txBody>
      </p:sp>
      <p:sp>
        <p:nvSpPr>
          <p:cNvPr id="7"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r>
              <a:rPr lang="en-US" dirty="0" smtClean="0"/>
              <a:t>December 2016</a:t>
            </a:r>
            <a:endParaRPr lang="en-US" dirty="0"/>
          </a:p>
        </p:txBody>
      </p:sp>
      <p:sp>
        <p:nvSpPr>
          <p:cNvPr id="8"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dirty="0" smtClean="0"/>
              <a:t>CFRPM 6.1 Applications Update Training</a:t>
            </a:r>
            <a:endParaRPr lang="en-US" dirty="0"/>
          </a:p>
        </p:txBody>
      </p:sp>
    </p:spTree>
    <p:extLst>
      <p:ext uri="{BB962C8B-B14F-4D97-AF65-F5344CB8AC3E}">
        <p14:creationId xmlns:p14="http://schemas.microsoft.com/office/powerpoint/2010/main" val="339322049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1E3F1922-D80D-46FB-82F2-BD404C6866CA}" type="slidenum">
              <a:rPr lang="en-US" smtClean="0"/>
              <a:pPr/>
              <a:t>‹#›</a:t>
            </a:fld>
            <a:endParaRPr lang="en-US" dirty="0"/>
          </a:p>
        </p:txBody>
      </p:sp>
      <p:sp>
        <p:nvSpPr>
          <p:cNvPr id="9"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r>
              <a:rPr lang="en-US" dirty="0" smtClean="0"/>
              <a:t>December 2016</a:t>
            </a:r>
            <a:endParaRPr lang="en-US" dirty="0"/>
          </a:p>
        </p:txBody>
      </p:sp>
      <p:sp>
        <p:nvSpPr>
          <p:cNvPr id="10"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dirty="0" smtClean="0"/>
              <a:t>CFRPM 6.1 Applications Update Training</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86004" y="6364154"/>
            <a:ext cx="914400" cy="427553"/>
          </a:xfrm>
          <a:prstGeom prst="rect">
            <a:avLst/>
          </a:prstGeom>
        </p:spPr>
      </p:pic>
    </p:spTree>
    <p:extLst>
      <p:ext uri="{BB962C8B-B14F-4D97-AF65-F5344CB8AC3E}">
        <p14:creationId xmlns:p14="http://schemas.microsoft.com/office/powerpoint/2010/main" val="179674396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1E3F1922-D80D-46FB-82F2-BD404C6866CA}" type="slidenum">
              <a:rPr lang="en-US" smtClean="0"/>
              <a:pPr/>
              <a:t>‹#›</a:t>
            </a:fld>
            <a:endParaRPr lang="en-US" dirty="0"/>
          </a:p>
        </p:txBody>
      </p:sp>
      <p:sp>
        <p:nvSpPr>
          <p:cNvPr id="8"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r>
              <a:rPr lang="en-US" dirty="0" smtClean="0"/>
              <a:t>December 2016</a:t>
            </a:r>
            <a:endParaRPr lang="en-US" dirty="0"/>
          </a:p>
        </p:txBody>
      </p:sp>
      <p:sp>
        <p:nvSpPr>
          <p:cNvPr id="9"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dirty="0" smtClean="0"/>
              <a:t>CFRPM 6.1 Applications Update Training</a:t>
            </a:r>
            <a:endParaRPr lang="en-US" dirty="0"/>
          </a:p>
        </p:txBody>
      </p:sp>
      <p:sp>
        <p:nvSpPr>
          <p:cNvPr id="11" name="Title 10"/>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3771998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p:txBody>
          <a:bodyPr/>
          <a:lstStyle/>
          <a:p>
            <a:fld id="{1E3F1922-D80D-46FB-82F2-BD404C6866CA}" type="slidenum">
              <a:rPr lang="en-US" smtClean="0"/>
              <a:pPr/>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r>
              <a:rPr lang="en-US" dirty="0" smtClean="0"/>
              <a:t>December 2016</a:t>
            </a:r>
            <a:endParaRPr lang="en-US" dirty="0"/>
          </a:p>
        </p:txBody>
      </p:sp>
      <p:sp>
        <p:nvSpPr>
          <p:cNvPr id="14"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dirty="0" smtClean="0"/>
              <a:t>CFRPM 6.1 Applications Update Training</a:t>
            </a:r>
            <a:endParaRPr lang="en-US"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86004" y="6364154"/>
            <a:ext cx="914400" cy="427553"/>
          </a:xfrm>
          <a:prstGeom prst="rect">
            <a:avLst/>
          </a:prstGeom>
        </p:spPr>
      </p:pic>
    </p:spTree>
    <p:extLst>
      <p:ext uri="{BB962C8B-B14F-4D97-AF65-F5344CB8AC3E}">
        <p14:creationId xmlns:p14="http://schemas.microsoft.com/office/powerpoint/2010/main" val="62278094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12"/>
          </p:nvPr>
        </p:nvSpPr>
        <p:spPr/>
        <p:txBody>
          <a:bodyPr/>
          <a:lstStyle/>
          <a:p>
            <a:fld id="{1E3F1922-D80D-46FB-82F2-BD404C6866CA}" type="slidenum">
              <a:rPr lang="en-US" smtClean="0"/>
              <a:pPr/>
              <a:t>‹#›</a:t>
            </a:fld>
            <a:endParaRPr lang="en-US" dirty="0"/>
          </a:p>
        </p:txBody>
      </p:sp>
      <p:sp>
        <p:nvSpPr>
          <p:cNvPr id="9" name="Date Placeholder 3"/>
          <p:cNvSpPr>
            <a:spLocks noGrp="1"/>
          </p:cNvSpPr>
          <p:nvPr>
            <p:ph type="dt" sz="half" idx="13"/>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r>
              <a:rPr lang="en-US" dirty="0" smtClean="0"/>
              <a:t>December 2016</a:t>
            </a:r>
            <a:endParaRPr lang="en-US" dirty="0"/>
          </a:p>
        </p:txBody>
      </p:sp>
      <p:sp>
        <p:nvSpPr>
          <p:cNvPr id="10"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dirty="0" smtClean="0"/>
              <a:t>CFRPM 6.1 Applications Update Training</a:t>
            </a:r>
            <a:endParaRPr lang="en-US" dirty="0"/>
          </a:p>
        </p:txBody>
      </p:sp>
    </p:spTree>
    <p:extLst>
      <p:ext uri="{BB962C8B-B14F-4D97-AF65-F5344CB8AC3E}">
        <p14:creationId xmlns:p14="http://schemas.microsoft.com/office/powerpoint/2010/main" val="26820496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8"/>
          <p:cNvSpPr>
            <a:spLocks noGrp="1"/>
          </p:cNvSpPr>
          <p:nvPr>
            <p:ph type="sldNum" sz="quarter" idx="12"/>
          </p:nvPr>
        </p:nvSpPr>
        <p:spPr/>
        <p:txBody>
          <a:bodyPr/>
          <a:lstStyle/>
          <a:p>
            <a:fld id="{1E3F1922-D80D-46FB-82F2-BD404C6866CA}" type="slidenum">
              <a:rPr lang="en-US" smtClean="0"/>
              <a:pPr/>
              <a:t>‹#›</a:t>
            </a:fld>
            <a:endParaRPr lang="en-US" dirty="0"/>
          </a:p>
        </p:txBody>
      </p:sp>
      <p:sp>
        <p:nvSpPr>
          <p:cNvPr id="11" name="Date Placeholder 3"/>
          <p:cNvSpPr>
            <a:spLocks noGrp="1"/>
          </p:cNvSpPr>
          <p:nvPr>
            <p:ph type="dt" sz="half" idx="13"/>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r>
              <a:rPr lang="en-US" dirty="0" smtClean="0"/>
              <a:t>December 2016</a:t>
            </a:r>
            <a:endParaRPr lang="en-US" dirty="0"/>
          </a:p>
        </p:txBody>
      </p:sp>
      <p:sp>
        <p:nvSpPr>
          <p:cNvPr id="12" name="Footer Placeholder 4"/>
          <p:cNvSpPr>
            <a:spLocks noGrp="1"/>
          </p:cNvSpPr>
          <p:nvPr>
            <p:ph type="ftr" sz="quarter" idx="14"/>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dirty="0" smtClean="0"/>
              <a:t>CFRPM 6.1 Applications Update Training</a:t>
            </a:r>
            <a:endParaRPr lang="en-US" dirty="0"/>
          </a:p>
        </p:txBody>
      </p:sp>
    </p:spTree>
    <p:extLst>
      <p:ext uri="{BB962C8B-B14F-4D97-AF65-F5344CB8AC3E}">
        <p14:creationId xmlns:p14="http://schemas.microsoft.com/office/powerpoint/2010/main" val="322416975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p:txBody>
          <a:bodyPr/>
          <a:lstStyle/>
          <a:p>
            <a:fld id="{1E3F1922-D80D-46FB-82F2-BD404C6866CA}" type="slidenum">
              <a:rPr lang="en-US" smtClean="0"/>
              <a:pPr/>
              <a:t>‹#›</a:t>
            </a:fld>
            <a:endParaRPr lang="en-US" dirty="0"/>
          </a:p>
        </p:txBody>
      </p:sp>
      <p:sp>
        <p:nvSpPr>
          <p:cNvPr id="6"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r>
              <a:rPr lang="en-US" dirty="0" smtClean="0"/>
              <a:t>December 2016</a:t>
            </a:r>
            <a:endParaRPr lang="en-US" dirty="0"/>
          </a:p>
        </p:txBody>
      </p:sp>
      <p:sp>
        <p:nvSpPr>
          <p:cNvPr id="7"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dirty="0" smtClean="0"/>
              <a:t>CFRPM 6.1 Applications Update Training</a:t>
            </a:r>
            <a:endParaRPr lang="en-US" dirty="0"/>
          </a:p>
        </p:txBody>
      </p:sp>
    </p:spTree>
    <p:extLst>
      <p:ext uri="{BB962C8B-B14F-4D97-AF65-F5344CB8AC3E}">
        <p14:creationId xmlns:p14="http://schemas.microsoft.com/office/powerpoint/2010/main" val="349370676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Slide Number Placeholder 8"/>
          <p:cNvSpPr>
            <a:spLocks noGrp="1"/>
          </p:cNvSpPr>
          <p:nvPr>
            <p:ph type="sldNum" sz="quarter" idx="12"/>
          </p:nvPr>
        </p:nvSpPr>
        <p:spPr/>
        <p:txBody>
          <a:bodyPr/>
          <a:lstStyle/>
          <a:p>
            <a:fld id="{1E3F1922-D80D-46FB-82F2-BD404C6866CA}" type="slidenum">
              <a:rPr lang="en-US" smtClean="0"/>
              <a:pPr/>
              <a:t>‹#›</a:t>
            </a:fld>
            <a:endParaRPr lang="en-US" dirty="0"/>
          </a:p>
        </p:txBody>
      </p:sp>
      <p:sp>
        <p:nvSpPr>
          <p:cNvPr id="10"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r>
              <a:rPr lang="en-US" dirty="0" smtClean="0"/>
              <a:t>December 2016</a:t>
            </a:r>
            <a:endParaRPr lang="en-US" dirty="0"/>
          </a:p>
        </p:txBody>
      </p:sp>
      <p:sp>
        <p:nvSpPr>
          <p:cNvPr id="11"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dirty="0" smtClean="0"/>
              <a:t>CFRPM 6.1 Applications Update Training</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86004" y="6364154"/>
            <a:ext cx="914400" cy="427553"/>
          </a:xfrm>
          <a:prstGeom prst="rect">
            <a:avLst/>
          </a:prstGeom>
        </p:spPr>
      </p:pic>
    </p:spTree>
    <p:extLst>
      <p:ext uri="{BB962C8B-B14F-4D97-AF65-F5344CB8AC3E}">
        <p14:creationId xmlns:p14="http://schemas.microsoft.com/office/powerpoint/2010/main" val="16547984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userDrawn="1"/>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E3F1922-D80D-46FB-82F2-BD404C6866CA}" type="slidenum">
              <a:rPr lang="en-US" smtClean="0"/>
              <a:pPr/>
              <a:t>‹#›</a:t>
            </a:fld>
            <a:endParaRPr lang="en-US" dirty="0"/>
          </a:p>
        </p:txBody>
      </p:sp>
      <p:sp>
        <p:nvSpPr>
          <p:cNvPr id="10" name="Date Placeholder 3"/>
          <p:cNvSpPr>
            <a:spLocks noGrp="1"/>
          </p:cNvSpPr>
          <p:nvPr>
            <p:ph type="dt" sz="half" idx="13"/>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r>
              <a:rPr lang="en-US" dirty="0" smtClean="0"/>
              <a:t>December 2016</a:t>
            </a:r>
            <a:endParaRPr lang="en-US" dirty="0"/>
          </a:p>
        </p:txBody>
      </p:sp>
      <p:sp>
        <p:nvSpPr>
          <p:cNvPr id="11" name="Footer Placeholder 4"/>
          <p:cNvSpPr>
            <a:spLocks noGrp="1"/>
          </p:cNvSpPr>
          <p:nvPr>
            <p:ph type="ftr" sz="quarter" idx="3"/>
          </p:nvPr>
        </p:nvSpPr>
        <p:spPr>
          <a:xfrm>
            <a:off x="3030053" y="6431612"/>
            <a:ext cx="3617103" cy="365125"/>
          </a:xfrm>
          <a:prstGeom prst="rect">
            <a:avLst/>
          </a:prstGeom>
        </p:spPr>
        <p:txBody>
          <a:bodyPr vert="horz" lIns="91440" tIns="45720" rIns="91440" bIns="45720" rtlCol="0" anchor="ctr"/>
          <a:lstStyle>
            <a:lvl1pPr algn="ctr">
              <a:defRPr sz="900" cap="all" baseline="0">
                <a:solidFill>
                  <a:srgbClr val="C00000"/>
                </a:solidFill>
              </a:defRPr>
            </a:lvl1pPr>
          </a:lstStyle>
          <a:p>
            <a:r>
              <a:rPr lang="en-US" dirty="0" smtClean="0"/>
              <a:t>CFRPM 6.1 Applications Update Training</a:t>
            </a:r>
            <a:endParaRPr lang="en-US" dirty="0"/>
          </a:p>
        </p:txBody>
      </p:sp>
    </p:spTree>
    <p:extLst>
      <p:ext uri="{BB962C8B-B14F-4D97-AF65-F5344CB8AC3E}">
        <p14:creationId xmlns:p14="http://schemas.microsoft.com/office/powerpoint/2010/main" val="173143307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1E3F1922-D80D-46FB-82F2-BD404C6866CA}" type="slidenum">
              <a:rPr lang="en-US" smtClean="0"/>
              <a:pPr/>
              <a:t>‹#›</a:t>
            </a:fld>
            <a:endParaRPr lang="en-US" dirty="0"/>
          </a:p>
        </p:txBody>
      </p:sp>
      <p:sp>
        <p:nvSpPr>
          <p:cNvPr id="10" name="Date Placeholder 3"/>
          <p:cNvSpPr>
            <a:spLocks noGrp="1"/>
          </p:cNvSpPr>
          <p:nvPr>
            <p:ph type="dt" sz="half" idx="13"/>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r>
              <a:rPr lang="en-US" dirty="0" smtClean="0"/>
              <a:t>December 2016</a:t>
            </a:r>
            <a:endParaRPr lang="en-US" dirty="0"/>
          </a:p>
        </p:txBody>
      </p:sp>
      <p:sp>
        <p:nvSpPr>
          <p:cNvPr id="11"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dirty="0" smtClean="0"/>
              <a:t>CFRPM 6.1 Applications Update Training</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86004" y="6364154"/>
            <a:ext cx="914400" cy="427553"/>
          </a:xfrm>
          <a:prstGeom prst="rect">
            <a:avLst/>
          </a:prstGeom>
        </p:spPr>
      </p:pic>
    </p:spTree>
    <p:extLst>
      <p:ext uri="{BB962C8B-B14F-4D97-AF65-F5344CB8AC3E}">
        <p14:creationId xmlns:p14="http://schemas.microsoft.com/office/powerpoint/2010/main" val="125615647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7086600" y="6431613"/>
            <a:ext cx="984019" cy="365125"/>
          </a:xfrm>
          <a:prstGeom prst="rect">
            <a:avLst/>
          </a:prstGeom>
        </p:spPr>
        <p:txBody>
          <a:bodyPr vert="horz" lIns="91440" tIns="45720" rIns="91440" bIns="45720" rtlCol="0" anchor="ctr"/>
          <a:lstStyle>
            <a:lvl1pPr algn="r">
              <a:defRPr sz="1050">
                <a:solidFill>
                  <a:srgbClr val="FFFFFF"/>
                </a:solidFill>
              </a:defRPr>
            </a:lvl1pPr>
          </a:lstStyle>
          <a:p>
            <a:fld id="{1E3F1922-D80D-46FB-82F2-BD404C6866CA}" type="slidenum">
              <a:rPr lang="en-US" smtClean="0"/>
              <a:pPr/>
              <a:t>‹#›</a:t>
            </a:fld>
            <a:endParaRPr lang="en-US" dirty="0"/>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b="1" cap="all" baseline="0">
                <a:solidFill>
                  <a:srgbClr val="FFFFFF"/>
                </a:solidFill>
              </a:defRPr>
            </a:lvl1pPr>
          </a:lstStyle>
          <a:p>
            <a:r>
              <a:rPr lang="en-US" dirty="0" smtClean="0"/>
              <a:t>CFRPM 6.1 Applications Update Training</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b="1">
                <a:solidFill>
                  <a:srgbClr val="FFFFFF"/>
                </a:solidFill>
              </a:defRPr>
            </a:lvl1pPr>
          </a:lstStyle>
          <a:p>
            <a:r>
              <a:rPr lang="en-US" dirty="0" smtClean="0"/>
              <a:t>December 2016</a:t>
            </a:r>
            <a:endParaRPr lang="en-US" dirty="0"/>
          </a:p>
        </p:txBody>
      </p:sp>
      <p:pic>
        <p:nvPicPr>
          <p:cNvPr id="11" name="Picture 10"/>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8186004" y="6364154"/>
            <a:ext cx="914400" cy="427553"/>
          </a:xfrm>
          <a:prstGeom prst="rect">
            <a:avLst/>
          </a:prstGeom>
        </p:spPr>
      </p:pic>
    </p:spTree>
    <p:extLst>
      <p:ext uri="{BB962C8B-B14F-4D97-AF65-F5344CB8AC3E}">
        <p14:creationId xmlns:p14="http://schemas.microsoft.com/office/powerpoint/2010/main" val="41658834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3.gif"/></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hemeOverride" Target="../theme/themeOverride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CFRPM 6.1 Model Update Training</a:t>
            </a:r>
            <a:endParaRPr lang="en-US" dirty="0"/>
          </a:p>
        </p:txBody>
      </p:sp>
      <p:sp>
        <p:nvSpPr>
          <p:cNvPr id="3" name="Text Placeholder 2"/>
          <p:cNvSpPr>
            <a:spLocks noGrp="1"/>
          </p:cNvSpPr>
          <p:nvPr>
            <p:ph type="body" sz="half" idx="2"/>
          </p:nvPr>
        </p:nvSpPr>
        <p:spPr/>
        <p:txBody>
          <a:bodyPr/>
          <a:lstStyle/>
          <a:p>
            <a:r>
              <a:rPr lang="en-US" dirty="0" smtClean="0"/>
              <a:t>Orlando</a:t>
            </a:r>
            <a:endParaRPr lang="en-US" dirty="0"/>
          </a:p>
        </p:txBody>
      </p:sp>
      <p:sp>
        <p:nvSpPr>
          <p:cNvPr id="4" name="Date Placeholder 3"/>
          <p:cNvSpPr>
            <a:spLocks noGrp="1"/>
          </p:cNvSpPr>
          <p:nvPr>
            <p:ph type="dt" sz="half" idx="13"/>
          </p:nvPr>
        </p:nvSpPr>
        <p:spPr/>
        <p:txBody>
          <a:bodyPr/>
          <a:lstStyle/>
          <a:p>
            <a:r>
              <a:rPr lang="en-US" dirty="0" smtClean="0"/>
              <a:t>December 2016</a:t>
            </a:r>
            <a:endParaRPr lang="en-US" dirty="0"/>
          </a:p>
        </p:txBody>
      </p:sp>
      <p:sp>
        <p:nvSpPr>
          <p:cNvPr id="5" name="Footer Placeholder 4"/>
          <p:cNvSpPr>
            <a:spLocks noGrp="1"/>
          </p:cNvSpPr>
          <p:nvPr>
            <p:ph type="ftr" sz="quarter" idx="3"/>
          </p:nvPr>
        </p:nvSpPr>
        <p:spPr/>
        <p:txBody>
          <a:bodyPr/>
          <a:lstStyle/>
          <a:p>
            <a:r>
              <a:rPr lang="en-US" dirty="0" smtClean="0"/>
              <a:t>CFRPM 6.1 Applications Update Training</a:t>
            </a:r>
            <a:endParaRPr lang="en-US" dirty="0"/>
          </a:p>
        </p:txBody>
      </p:sp>
      <p:sp>
        <p:nvSpPr>
          <p:cNvPr id="6" name="TextBox 5"/>
          <p:cNvSpPr txBox="1"/>
          <p:nvPr/>
        </p:nvSpPr>
        <p:spPr>
          <a:xfrm>
            <a:off x="1143000" y="2133600"/>
            <a:ext cx="7086600" cy="2585323"/>
          </a:xfrm>
          <a:prstGeom prst="rect">
            <a:avLst/>
          </a:prstGeom>
          <a:noFill/>
        </p:spPr>
        <p:txBody>
          <a:bodyPr wrap="square" rtlCol="0">
            <a:spAutoFit/>
          </a:bodyPr>
          <a:lstStyle/>
          <a:p>
            <a:r>
              <a:rPr lang="en-US" dirty="0" smtClean="0"/>
              <a:t>Welcome and Overview- </a:t>
            </a:r>
          </a:p>
          <a:p>
            <a:endParaRPr lang="en-US" dirty="0"/>
          </a:p>
          <a:p>
            <a:r>
              <a:rPr lang="en-US" dirty="0" smtClean="0"/>
              <a:t>Jason Learned</a:t>
            </a:r>
          </a:p>
          <a:p>
            <a:r>
              <a:rPr lang="en-US" dirty="0"/>
              <a:t>Planning &amp; Environmental Management Office</a:t>
            </a:r>
          </a:p>
          <a:p>
            <a:r>
              <a:rPr lang="en-US" dirty="0"/>
              <a:t>Florida Department of Transportation – District Five</a:t>
            </a:r>
          </a:p>
          <a:p>
            <a:endParaRPr lang="en-US" dirty="0" smtClean="0"/>
          </a:p>
          <a:p>
            <a:endParaRPr lang="en-US" dirty="0" smtClean="0"/>
          </a:p>
          <a:p>
            <a:endParaRPr lang="en-US" dirty="0" smtClean="0"/>
          </a:p>
          <a:p>
            <a:endParaRPr lang="en-US" dirty="0"/>
          </a:p>
        </p:txBody>
      </p:sp>
      <p:sp>
        <p:nvSpPr>
          <p:cNvPr id="8" name="Slide Number Placeholder 7"/>
          <p:cNvSpPr>
            <a:spLocks noGrp="1"/>
          </p:cNvSpPr>
          <p:nvPr>
            <p:ph type="sldNum" sz="quarter" idx="12"/>
          </p:nvPr>
        </p:nvSpPr>
        <p:spPr/>
        <p:txBody>
          <a:bodyPr/>
          <a:lstStyle/>
          <a:p>
            <a:fld id="{1E3F1922-D80D-46FB-82F2-BD404C6866CA}" type="slidenum">
              <a:rPr lang="en-US" smtClean="0"/>
              <a:pPr/>
              <a:t>1</a:t>
            </a:fld>
            <a:endParaRPr lang="en-US" dirty="0"/>
          </a:p>
        </p:txBody>
      </p:sp>
    </p:spTree>
    <p:extLst>
      <p:ext uri="{BB962C8B-B14F-4D97-AF65-F5344CB8AC3E}">
        <p14:creationId xmlns:p14="http://schemas.microsoft.com/office/powerpoint/2010/main" val="10381670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2"/>
          </p:nvPr>
        </p:nvSpPr>
        <p:spPr/>
        <p:txBody>
          <a:bodyPr/>
          <a:lstStyle/>
          <a:p>
            <a:r>
              <a:rPr lang="en-US" dirty="0" smtClean="0"/>
              <a:t>December 2016</a:t>
            </a:r>
            <a:endParaRPr lang="en-US" dirty="0"/>
          </a:p>
        </p:txBody>
      </p:sp>
      <p:sp>
        <p:nvSpPr>
          <p:cNvPr id="4" name="Footer Placeholder 3"/>
          <p:cNvSpPr>
            <a:spLocks noGrp="1"/>
          </p:cNvSpPr>
          <p:nvPr>
            <p:ph type="ftr" sz="quarter" idx="3"/>
          </p:nvPr>
        </p:nvSpPr>
        <p:spPr/>
        <p:txBody>
          <a:bodyPr/>
          <a:lstStyle/>
          <a:p>
            <a:r>
              <a:rPr lang="en-US" dirty="0" smtClean="0"/>
              <a:t>CFRPM 6.1 Applications Update Training</a:t>
            </a:r>
            <a:endParaRPr lang="en-US" dirty="0"/>
          </a:p>
        </p:txBody>
      </p:sp>
      <p:sp>
        <p:nvSpPr>
          <p:cNvPr id="5" name="Title 4"/>
          <p:cNvSpPr>
            <a:spLocks noGrp="1"/>
          </p:cNvSpPr>
          <p:nvPr>
            <p:ph type="title"/>
          </p:nvPr>
        </p:nvSpPr>
        <p:spPr/>
        <p:txBody>
          <a:bodyPr/>
          <a:lstStyle/>
          <a:p>
            <a:r>
              <a:rPr lang="en-US" dirty="0" smtClean="0"/>
              <a:t>Step 1: Edit Input Highway Network</a:t>
            </a:r>
            <a:endParaRPr lang="en-US" dirty="0"/>
          </a:p>
        </p:txBody>
      </p:sp>
      <p:pic>
        <p:nvPicPr>
          <p:cNvPr id="1026" name="Picture 2"/>
          <p:cNvPicPr>
            <a:picLocks noGrp="1" noChangeAspect="1" noChangeArrowheads="1"/>
          </p:cNvPicPr>
          <p:nvPr>
            <p:ph idx="1"/>
          </p:nvPr>
        </p:nvPicPr>
        <p:blipFill>
          <a:blip r:embed="rId3" cstate="print"/>
          <a:srcRect/>
          <a:stretch>
            <a:fillRect/>
          </a:stretch>
        </p:blipFill>
        <p:spPr bwMode="auto">
          <a:xfrm>
            <a:off x="968648" y="1846263"/>
            <a:ext cx="7251154" cy="4022725"/>
          </a:xfrm>
          <a:prstGeom prst="rect">
            <a:avLst/>
          </a:prstGeom>
          <a:noFill/>
          <a:ln w="9525">
            <a:noFill/>
            <a:miter lim="800000"/>
            <a:headEnd/>
            <a:tailEnd/>
          </a:ln>
          <a:effectLst/>
        </p:spPr>
      </p:pic>
      <p:sp>
        <p:nvSpPr>
          <p:cNvPr id="7" name="Oval 6"/>
          <p:cNvSpPr/>
          <p:nvPr/>
        </p:nvSpPr>
        <p:spPr>
          <a:xfrm>
            <a:off x="1524000" y="4724400"/>
            <a:ext cx="762000" cy="304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7"/>
          <p:cNvSpPr>
            <a:spLocks noGrp="1"/>
          </p:cNvSpPr>
          <p:nvPr>
            <p:ph type="sldNum" sz="quarter" idx="12"/>
          </p:nvPr>
        </p:nvSpPr>
        <p:spPr/>
        <p:txBody>
          <a:bodyPr/>
          <a:lstStyle/>
          <a:p>
            <a:fld id="{1E3F1922-D80D-46FB-82F2-BD404C6866CA}" type="slidenum">
              <a:rPr lang="en-US" smtClean="0"/>
              <a:pPr/>
              <a:t>10</a:t>
            </a:fld>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2"/>
          </p:nvPr>
        </p:nvSpPr>
        <p:spPr/>
        <p:txBody>
          <a:bodyPr/>
          <a:lstStyle/>
          <a:p>
            <a:r>
              <a:rPr lang="en-US" dirty="0" smtClean="0"/>
              <a:t>December 2016</a:t>
            </a:r>
            <a:endParaRPr lang="en-US" dirty="0"/>
          </a:p>
        </p:txBody>
      </p:sp>
      <p:sp>
        <p:nvSpPr>
          <p:cNvPr id="4" name="Footer Placeholder 3"/>
          <p:cNvSpPr>
            <a:spLocks noGrp="1"/>
          </p:cNvSpPr>
          <p:nvPr>
            <p:ph type="ftr" sz="quarter" idx="3"/>
          </p:nvPr>
        </p:nvSpPr>
        <p:spPr/>
        <p:txBody>
          <a:bodyPr/>
          <a:lstStyle/>
          <a:p>
            <a:r>
              <a:rPr lang="en-US" dirty="0" smtClean="0"/>
              <a:t>CFRPM 6.1 Applications Update Training</a:t>
            </a:r>
            <a:endParaRPr lang="en-US" dirty="0"/>
          </a:p>
        </p:txBody>
      </p:sp>
      <p:sp>
        <p:nvSpPr>
          <p:cNvPr id="5" name="Title 4"/>
          <p:cNvSpPr>
            <a:spLocks noGrp="1"/>
          </p:cNvSpPr>
          <p:nvPr>
            <p:ph type="title"/>
          </p:nvPr>
        </p:nvSpPr>
        <p:spPr/>
        <p:txBody>
          <a:bodyPr/>
          <a:lstStyle/>
          <a:p>
            <a:r>
              <a:rPr lang="en-US" dirty="0" smtClean="0"/>
              <a:t>Step 2: Define Subarea</a:t>
            </a:r>
            <a:endParaRPr lang="en-US" dirty="0"/>
          </a:p>
        </p:txBody>
      </p:sp>
      <p:pic>
        <p:nvPicPr>
          <p:cNvPr id="6147" name="Picture 3"/>
          <p:cNvPicPr>
            <a:picLocks noChangeAspect="1" noChangeArrowheads="1"/>
          </p:cNvPicPr>
          <p:nvPr/>
        </p:nvPicPr>
        <p:blipFill>
          <a:blip r:embed="rId3" cstate="print"/>
          <a:srcRect l="31818" r="36364" b="3333"/>
          <a:stretch>
            <a:fillRect/>
          </a:stretch>
        </p:blipFill>
        <p:spPr bwMode="auto">
          <a:xfrm>
            <a:off x="914400" y="1828800"/>
            <a:ext cx="6858000" cy="4262191"/>
          </a:xfrm>
          <a:prstGeom prst="rect">
            <a:avLst/>
          </a:prstGeom>
          <a:noFill/>
          <a:ln w="9525">
            <a:noFill/>
            <a:miter lim="800000"/>
            <a:headEnd/>
            <a:tailEnd/>
          </a:ln>
          <a:effectLst/>
        </p:spPr>
      </p:pic>
      <p:sp>
        <p:nvSpPr>
          <p:cNvPr id="9" name="Slide Number Placeholder 8"/>
          <p:cNvSpPr>
            <a:spLocks noGrp="1"/>
          </p:cNvSpPr>
          <p:nvPr>
            <p:ph type="sldNum" sz="quarter" idx="12"/>
          </p:nvPr>
        </p:nvSpPr>
        <p:spPr/>
        <p:txBody>
          <a:bodyPr/>
          <a:lstStyle/>
          <a:p>
            <a:fld id="{1E3F1922-D80D-46FB-82F2-BD404C6866CA}" type="slidenum">
              <a:rPr lang="en-US" smtClean="0"/>
              <a:pPr/>
              <a:t>11</a:t>
            </a:fld>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3" cstate="print"/>
          <a:srcRect/>
          <a:stretch>
            <a:fillRect/>
          </a:stretch>
        </p:blipFill>
        <p:spPr bwMode="auto">
          <a:xfrm>
            <a:off x="863682" y="1846263"/>
            <a:ext cx="7461085" cy="4022725"/>
          </a:xfrm>
          <a:prstGeom prst="rect">
            <a:avLst/>
          </a:prstGeom>
          <a:noFill/>
          <a:ln w="9525">
            <a:noFill/>
            <a:miter lim="800000"/>
            <a:headEnd/>
            <a:tailEnd/>
          </a:ln>
          <a:effectLst/>
        </p:spPr>
      </p:pic>
      <p:sp>
        <p:nvSpPr>
          <p:cNvPr id="3" name="Date Placeholder 2"/>
          <p:cNvSpPr>
            <a:spLocks noGrp="1"/>
          </p:cNvSpPr>
          <p:nvPr>
            <p:ph type="dt" sz="half" idx="2"/>
          </p:nvPr>
        </p:nvSpPr>
        <p:spPr/>
        <p:txBody>
          <a:bodyPr/>
          <a:lstStyle/>
          <a:p>
            <a:r>
              <a:rPr lang="en-US" dirty="0" smtClean="0"/>
              <a:t>December 2016</a:t>
            </a:r>
            <a:endParaRPr lang="en-US" dirty="0"/>
          </a:p>
        </p:txBody>
      </p:sp>
      <p:sp>
        <p:nvSpPr>
          <p:cNvPr id="4" name="Footer Placeholder 3"/>
          <p:cNvSpPr>
            <a:spLocks noGrp="1"/>
          </p:cNvSpPr>
          <p:nvPr>
            <p:ph type="ftr" sz="quarter" idx="3"/>
          </p:nvPr>
        </p:nvSpPr>
        <p:spPr/>
        <p:txBody>
          <a:bodyPr/>
          <a:lstStyle/>
          <a:p>
            <a:r>
              <a:rPr lang="en-US" dirty="0" smtClean="0"/>
              <a:t>CFRPM 6.1 Applications Update Training</a:t>
            </a:r>
            <a:endParaRPr lang="en-US" dirty="0"/>
          </a:p>
        </p:txBody>
      </p:sp>
      <p:sp>
        <p:nvSpPr>
          <p:cNvPr id="5" name="Title 4"/>
          <p:cNvSpPr>
            <a:spLocks noGrp="1"/>
          </p:cNvSpPr>
          <p:nvPr>
            <p:ph type="title"/>
          </p:nvPr>
        </p:nvSpPr>
        <p:spPr/>
        <p:txBody>
          <a:bodyPr/>
          <a:lstStyle/>
          <a:p>
            <a:r>
              <a:rPr lang="en-US" dirty="0" smtClean="0"/>
              <a:t>Step 3:  Code Nodes in selected area DETAIL=1</a:t>
            </a:r>
            <a:endParaRPr lang="en-US" dirty="0"/>
          </a:p>
        </p:txBody>
      </p:sp>
      <p:pic>
        <p:nvPicPr>
          <p:cNvPr id="4100" name="Picture 4"/>
          <p:cNvPicPr>
            <a:picLocks noGrp="1" noChangeAspect="1" noChangeArrowheads="1"/>
          </p:cNvPicPr>
          <p:nvPr>
            <p:ph idx="1"/>
          </p:nvPr>
        </p:nvPicPr>
        <p:blipFill>
          <a:blip r:embed="rId4" cstate="print"/>
          <a:srcRect l="51818" t="23333" r="40000" b="37778"/>
          <a:stretch>
            <a:fillRect/>
          </a:stretch>
        </p:blipFill>
        <p:spPr bwMode="auto">
          <a:xfrm>
            <a:off x="5257800" y="1981200"/>
            <a:ext cx="3526571" cy="3428999"/>
          </a:xfrm>
          <a:prstGeom prst="rect">
            <a:avLst/>
          </a:prstGeom>
          <a:noFill/>
          <a:ln w="9525">
            <a:noFill/>
            <a:miter lim="800000"/>
            <a:headEnd/>
            <a:tailEnd/>
          </a:ln>
          <a:effectLst/>
        </p:spPr>
      </p:pic>
      <p:sp>
        <p:nvSpPr>
          <p:cNvPr id="15" name="Slide Number Placeholder 14"/>
          <p:cNvSpPr>
            <a:spLocks noGrp="1"/>
          </p:cNvSpPr>
          <p:nvPr>
            <p:ph type="sldNum" sz="quarter" idx="12"/>
          </p:nvPr>
        </p:nvSpPr>
        <p:spPr/>
        <p:txBody>
          <a:bodyPr/>
          <a:lstStyle/>
          <a:p>
            <a:fld id="{1E3F1922-D80D-46FB-82F2-BD404C6866CA}" type="slidenum">
              <a:rPr lang="en-US" smtClean="0"/>
              <a:pPr/>
              <a:t>12</a:t>
            </a:fld>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2"/>
          </p:nvPr>
        </p:nvSpPr>
        <p:spPr/>
        <p:txBody>
          <a:bodyPr/>
          <a:lstStyle/>
          <a:p>
            <a:r>
              <a:rPr lang="en-US" dirty="0" smtClean="0"/>
              <a:t>December 2016</a:t>
            </a:r>
            <a:endParaRPr lang="en-US" dirty="0"/>
          </a:p>
        </p:txBody>
      </p:sp>
      <p:sp>
        <p:nvSpPr>
          <p:cNvPr id="4" name="Footer Placeholder 3"/>
          <p:cNvSpPr>
            <a:spLocks noGrp="1"/>
          </p:cNvSpPr>
          <p:nvPr>
            <p:ph type="ftr" sz="quarter" idx="3"/>
          </p:nvPr>
        </p:nvSpPr>
        <p:spPr/>
        <p:txBody>
          <a:bodyPr/>
          <a:lstStyle/>
          <a:p>
            <a:r>
              <a:rPr lang="en-US" dirty="0" smtClean="0"/>
              <a:t>CFRPM 6.1 Applications Update Training</a:t>
            </a:r>
            <a:endParaRPr lang="en-US" dirty="0"/>
          </a:p>
        </p:txBody>
      </p:sp>
      <p:sp>
        <p:nvSpPr>
          <p:cNvPr id="5" name="Title 4"/>
          <p:cNvSpPr>
            <a:spLocks noGrp="1"/>
          </p:cNvSpPr>
          <p:nvPr>
            <p:ph type="title"/>
          </p:nvPr>
        </p:nvSpPr>
        <p:spPr/>
        <p:txBody>
          <a:bodyPr/>
          <a:lstStyle/>
          <a:p>
            <a:r>
              <a:rPr lang="en-US" dirty="0" smtClean="0"/>
              <a:t>Step 4: Select the Defined Window Subarea</a:t>
            </a:r>
            <a:endParaRPr lang="en-US" dirty="0"/>
          </a:p>
        </p:txBody>
      </p:sp>
      <p:sp>
        <p:nvSpPr>
          <p:cNvPr id="8" name="TextBox 7"/>
          <p:cNvSpPr txBox="1"/>
          <p:nvPr/>
        </p:nvSpPr>
        <p:spPr>
          <a:xfrm>
            <a:off x="609600" y="5410200"/>
            <a:ext cx="7848600" cy="646331"/>
          </a:xfrm>
          <a:prstGeom prst="rect">
            <a:avLst/>
          </a:prstGeom>
          <a:noFill/>
        </p:spPr>
        <p:txBody>
          <a:bodyPr wrap="square" rtlCol="0">
            <a:spAutoFit/>
          </a:bodyPr>
          <a:lstStyle/>
          <a:p>
            <a:r>
              <a:rPr lang="en-US" dirty="0" smtClean="0"/>
              <a:t>The model is run with the selected subarea as TAZs and the rest of the model as districts using “AL”</a:t>
            </a:r>
            <a:endParaRPr lang="en-US" dirty="0"/>
          </a:p>
        </p:txBody>
      </p:sp>
      <p:sp>
        <p:nvSpPr>
          <p:cNvPr id="9" name="Slide Number Placeholder 8"/>
          <p:cNvSpPr>
            <a:spLocks noGrp="1"/>
          </p:cNvSpPr>
          <p:nvPr>
            <p:ph type="sldNum" sz="quarter" idx="12"/>
          </p:nvPr>
        </p:nvSpPr>
        <p:spPr/>
        <p:txBody>
          <a:bodyPr/>
          <a:lstStyle/>
          <a:p>
            <a:fld id="{1E3F1922-D80D-46FB-82F2-BD404C6866CA}" type="slidenum">
              <a:rPr lang="en-US" smtClean="0"/>
              <a:pPr/>
              <a:t>13</a:t>
            </a:fld>
            <a:endParaRPr lang="en-US" dirty="0"/>
          </a:p>
        </p:txBody>
      </p:sp>
      <p:pic>
        <p:nvPicPr>
          <p:cNvPr id="1026" name="Picture 2"/>
          <p:cNvPicPr>
            <a:picLocks noChangeAspect="1" noChangeArrowheads="1"/>
          </p:cNvPicPr>
          <p:nvPr/>
        </p:nvPicPr>
        <p:blipFill>
          <a:blip r:embed="rId3" cstate="print"/>
          <a:srcRect t="33000" r="45315" b="31500"/>
          <a:stretch>
            <a:fillRect/>
          </a:stretch>
        </p:blipFill>
        <p:spPr bwMode="auto">
          <a:xfrm>
            <a:off x="381000" y="1981200"/>
            <a:ext cx="8182846" cy="2971800"/>
          </a:xfrm>
          <a:prstGeom prst="rect">
            <a:avLst/>
          </a:prstGeom>
          <a:noFill/>
          <a:ln w="9525">
            <a:noFill/>
            <a:miter lim="800000"/>
            <a:headEnd/>
            <a:tailEnd/>
          </a:ln>
          <a:effectLst/>
        </p:spPr>
      </p:pic>
      <p:sp>
        <p:nvSpPr>
          <p:cNvPr id="7" name="Rectangle 6"/>
          <p:cNvSpPr/>
          <p:nvPr/>
        </p:nvSpPr>
        <p:spPr>
          <a:xfrm>
            <a:off x="457200" y="4114800"/>
            <a:ext cx="3048000" cy="3810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457200" y="2209800"/>
            <a:ext cx="8458200" cy="45720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Example:  Defining a subarea</a:t>
            </a:r>
            <a:endParaRPr lang="en-US" dirty="0"/>
          </a:p>
        </p:txBody>
      </p:sp>
      <p:sp>
        <p:nvSpPr>
          <p:cNvPr id="3" name="Slide Number Placeholder 2"/>
          <p:cNvSpPr>
            <a:spLocks noGrp="1"/>
          </p:cNvSpPr>
          <p:nvPr>
            <p:ph type="sldNum" sz="quarter" idx="12"/>
          </p:nvPr>
        </p:nvSpPr>
        <p:spPr/>
        <p:txBody>
          <a:bodyPr/>
          <a:lstStyle/>
          <a:p>
            <a:fld id="{1E3F1922-D80D-46FB-82F2-BD404C6866CA}" type="slidenum">
              <a:rPr lang="en-US" smtClean="0"/>
              <a:pPr/>
              <a:t>14</a:t>
            </a:fld>
            <a:endParaRPr lang="en-US" dirty="0"/>
          </a:p>
        </p:txBody>
      </p:sp>
      <p:sp>
        <p:nvSpPr>
          <p:cNvPr id="4" name="Date Placeholder 3"/>
          <p:cNvSpPr>
            <a:spLocks noGrp="1"/>
          </p:cNvSpPr>
          <p:nvPr>
            <p:ph type="dt" sz="half" idx="2"/>
          </p:nvPr>
        </p:nvSpPr>
        <p:spPr/>
        <p:txBody>
          <a:bodyPr/>
          <a:lstStyle/>
          <a:p>
            <a:r>
              <a:rPr lang="en-US" dirty="0" smtClean="0"/>
              <a:t>December 2016</a:t>
            </a:r>
            <a:endParaRPr lang="en-US" dirty="0"/>
          </a:p>
        </p:txBody>
      </p:sp>
      <p:sp>
        <p:nvSpPr>
          <p:cNvPr id="5" name="Footer Placeholder 4"/>
          <p:cNvSpPr>
            <a:spLocks noGrp="1"/>
          </p:cNvSpPr>
          <p:nvPr>
            <p:ph type="ftr" sz="quarter" idx="3"/>
          </p:nvPr>
        </p:nvSpPr>
        <p:spPr/>
        <p:txBody>
          <a:bodyPr/>
          <a:lstStyle/>
          <a:p>
            <a:r>
              <a:rPr lang="en-US" dirty="0" smtClean="0"/>
              <a:t>CFRPM 6.1 Applications Update Training</a:t>
            </a:r>
            <a:endParaRPr lang="en-US" dirty="0"/>
          </a:p>
        </p:txBody>
      </p:sp>
    </p:spTree>
    <p:extLst>
      <p:ext uri="{BB962C8B-B14F-4D97-AF65-F5344CB8AC3E}">
        <p14:creationId xmlns:p14="http://schemas.microsoft.com/office/powerpoint/2010/main" val="26914717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Customized </a:t>
            </a:r>
            <a:br>
              <a:rPr lang="en-US" dirty="0" smtClean="0"/>
            </a:br>
            <a:r>
              <a:rPr lang="en-US" dirty="0" smtClean="0"/>
              <a:t>MPO Reporting</a:t>
            </a:r>
            <a:endParaRPr lang="en-US" dirty="0"/>
          </a:p>
        </p:txBody>
      </p:sp>
      <p:sp>
        <p:nvSpPr>
          <p:cNvPr id="3" name="Text Placeholder 2"/>
          <p:cNvSpPr>
            <a:spLocks noGrp="1"/>
          </p:cNvSpPr>
          <p:nvPr>
            <p:ph type="body" idx="1"/>
          </p:nvPr>
        </p:nvSpPr>
        <p:spPr/>
        <p:txBody>
          <a:bodyPr/>
          <a:lstStyle/>
          <a:p>
            <a:r>
              <a:rPr lang="en-US" dirty="0" smtClean="0"/>
              <a:t>Updates and New outputs</a:t>
            </a:r>
            <a:endParaRPr lang="en-US" dirty="0"/>
          </a:p>
        </p:txBody>
      </p:sp>
      <p:sp>
        <p:nvSpPr>
          <p:cNvPr id="4" name="Date Placeholder 3"/>
          <p:cNvSpPr>
            <a:spLocks noGrp="1"/>
          </p:cNvSpPr>
          <p:nvPr>
            <p:ph type="dt" sz="half" idx="2"/>
          </p:nvPr>
        </p:nvSpPr>
        <p:spPr/>
        <p:txBody>
          <a:bodyPr/>
          <a:lstStyle/>
          <a:p>
            <a:r>
              <a:rPr lang="en-US" dirty="0" smtClean="0"/>
              <a:t>December 2016</a:t>
            </a:r>
            <a:endParaRPr lang="en-US" dirty="0"/>
          </a:p>
        </p:txBody>
      </p:sp>
      <p:sp>
        <p:nvSpPr>
          <p:cNvPr id="5" name="Footer Placeholder 4"/>
          <p:cNvSpPr>
            <a:spLocks noGrp="1"/>
          </p:cNvSpPr>
          <p:nvPr>
            <p:ph type="ftr" sz="quarter" idx="3"/>
          </p:nvPr>
        </p:nvSpPr>
        <p:spPr/>
        <p:txBody>
          <a:bodyPr/>
          <a:lstStyle/>
          <a:p>
            <a:r>
              <a:rPr lang="en-US" dirty="0" smtClean="0"/>
              <a:t>CFRPM 6.1 Applications Update Training</a:t>
            </a:r>
            <a:endParaRPr lang="en-US" dirty="0"/>
          </a:p>
        </p:txBody>
      </p:sp>
      <p:sp>
        <p:nvSpPr>
          <p:cNvPr id="6" name="Slide Number Placeholder 5"/>
          <p:cNvSpPr>
            <a:spLocks noGrp="1"/>
          </p:cNvSpPr>
          <p:nvPr>
            <p:ph type="sldNum" sz="quarter" idx="12"/>
          </p:nvPr>
        </p:nvSpPr>
        <p:spPr/>
        <p:txBody>
          <a:bodyPr/>
          <a:lstStyle/>
          <a:p>
            <a:fld id="{1E3F1922-D80D-46FB-82F2-BD404C6866CA}" type="slidenum">
              <a:rPr lang="en-US" smtClean="0"/>
              <a:pPr/>
              <a:t>15</a:t>
            </a:fld>
            <a:endParaRPr lang="en-US" dirty="0"/>
          </a:p>
        </p:txBody>
      </p:sp>
    </p:spTree>
    <p:extLst>
      <p:ext uri="{BB962C8B-B14F-4D97-AF65-F5344CB8AC3E}">
        <p14:creationId xmlns:p14="http://schemas.microsoft.com/office/powerpoint/2010/main" val="32700764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2"/>
          </p:nvPr>
        </p:nvSpPr>
        <p:spPr/>
        <p:txBody>
          <a:bodyPr/>
          <a:lstStyle/>
          <a:p>
            <a:r>
              <a:rPr lang="en-US" dirty="0" smtClean="0"/>
              <a:t>December 2016</a:t>
            </a:r>
            <a:endParaRPr lang="en-US" dirty="0"/>
          </a:p>
        </p:txBody>
      </p:sp>
      <p:sp>
        <p:nvSpPr>
          <p:cNvPr id="5" name="Footer Placeholder 4"/>
          <p:cNvSpPr>
            <a:spLocks noGrp="1"/>
          </p:cNvSpPr>
          <p:nvPr>
            <p:ph type="ftr" sz="quarter" idx="3"/>
          </p:nvPr>
        </p:nvSpPr>
        <p:spPr/>
        <p:txBody>
          <a:bodyPr/>
          <a:lstStyle/>
          <a:p>
            <a:r>
              <a:rPr lang="en-US" dirty="0" smtClean="0"/>
              <a:t>CFRPM 6.1 Applications Update Training</a:t>
            </a:r>
            <a:endParaRPr lang="en-US" dirty="0"/>
          </a:p>
        </p:txBody>
      </p:sp>
      <p:sp>
        <p:nvSpPr>
          <p:cNvPr id="6" name="Title 5"/>
          <p:cNvSpPr>
            <a:spLocks noGrp="1"/>
          </p:cNvSpPr>
          <p:nvPr>
            <p:ph type="title"/>
          </p:nvPr>
        </p:nvSpPr>
        <p:spPr/>
        <p:txBody>
          <a:bodyPr/>
          <a:lstStyle/>
          <a:p>
            <a:r>
              <a:rPr lang="en-US" dirty="0" smtClean="0"/>
              <a:t>MPO/TPO Reports</a:t>
            </a:r>
            <a:endParaRPr lang="en-US" dirty="0"/>
          </a:p>
        </p:txBody>
      </p:sp>
      <p:pic>
        <p:nvPicPr>
          <p:cNvPr id="3074" name="Picture 2"/>
          <p:cNvPicPr>
            <a:picLocks noGrp="1" noChangeAspect="1" noChangeArrowheads="1"/>
          </p:cNvPicPr>
          <p:nvPr>
            <p:ph idx="1"/>
          </p:nvPr>
        </p:nvPicPr>
        <p:blipFill>
          <a:blip r:embed="rId3" cstate="print"/>
          <a:srcRect/>
          <a:stretch>
            <a:fillRect/>
          </a:stretch>
        </p:blipFill>
        <p:spPr bwMode="auto">
          <a:xfrm>
            <a:off x="968648" y="1846263"/>
            <a:ext cx="7251154" cy="4022725"/>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1E3F1922-D80D-46FB-82F2-BD404C6866CA}" type="slidenum">
              <a:rPr lang="en-US" smtClean="0"/>
              <a:pPr/>
              <a:t>16</a:t>
            </a:fld>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2"/>
          </p:nvPr>
        </p:nvSpPr>
        <p:spPr/>
        <p:txBody>
          <a:bodyPr/>
          <a:lstStyle/>
          <a:p>
            <a:r>
              <a:rPr lang="en-US" dirty="0" smtClean="0"/>
              <a:t>December 2016</a:t>
            </a:r>
            <a:endParaRPr lang="en-US" dirty="0"/>
          </a:p>
        </p:txBody>
      </p:sp>
      <p:sp>
        <p:nvSpPr>
          <p:cNvPr id="4" name="Footer Placeholder 3"/>
          <p:cNvSpPr>
            <a:spLocks noGrp="1"/>
          </p:cNvSpPr>
          <p:nvPr>
            <p:ph type="ftr" sz="quarter" idx="3"/>
          </p:nvPr>
        </p:nvSpPr>
        <p:spPr/>
        <p:txBody>
          <a:bodyPr/>
          <a:lstStyle/>
          <a:p>
            <a:r>
              <a:rPr lang="en-US" dirty="0" smtClean="0"/>
              <a:t>CFRPM 6.1 Applications Update Training</a:t>
            </a:r>
            <a:endParaRPr lang="en-US" dirty="0"/>
          </a:p>
        </p:txBody>
      </p:sp>
      <p:sp>
        <p:nvSpPr>
          <p:cNvPr id="5" name="Title 4"/>
          <p:cNvSpPr>
            <a:spLocks noGrp="1"/>
          </p:cNvSpPr>
          <p:nvPr>
            <p:ph type="title"/>
          </p:nvPr>
        </p:nvSpPr>
        <p:spPr/>
        <p:txBody>
          <a:bodyPr/>
          <a:lstStyle/>
          <a:p>
            <a:r>
              <a:rPr lang="en-US" dirty="0" smtClean="0"/>
              <a:t>Formatted Summaries</a:t>
            </a:r>
            <a:endParaRPr lang="en-US" dirty="0"/>
          </a:p>
        </p:txBody>
      </p:sp>
      <p:pic>
        <p:nvPicPr>
          <p:cNvPr id="1026" name="Picture 2"/>
          <p:cNvPicPr>
            <a:picLocks noGrp="1" noChangeAspect="1" noChangeArrowheads="1"/>
          </p:cNvPicPr>
          <p:nvPr>
            <p:ph idx="1"/>
          </p:nvPr>
        </p:nvPicPr>
        <p:blipFill>
          <a:blip r:embed="rId3" cstate="print"/>
          <a:srcRect/>
          <a:stretch>
            <a:fillRect/>
          </a:stretch>
        </p:blipFill>
        <p:spPr bwMode="auto">
          <a:xfrm>
            <a:off x="968648" y="1846263"/>
            <a:ext cx="7251154" cy="4022725"/>
          </a:xfrm>
          <a:prstGeom prst="rect">
            <a:avLst/>
          </a:prstGeom>
          <a:noFill/>
          <a:ln w="9525">
            <a:noFill/>
            <a:miter lim="800000"/>
            <a:headEnd/>
            <a:tailEnd/>
          </a:ln>
          <a:effectLst/>
        </p:spPr>
      </p:pic>
      <p:sp>
        <p:nvSpPr>
          <p:cNvPr id="7" name="Oval 6"/>
          <p:cNvSpPr/>
          <p:nvPr/>
        </p:nvSpPr>
        <p:spPr>
          <a:xfrm>
            <a:off x="6019800" y="5029200"/>
            <a:ext cx="1828800" cy="9144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7"/>
          <p:cNvSpPr>
            <a:spLocks noGrp="1"/>
          </p:cNvSpPr>
          <p:nvPr>
            <p:ph type="sldNum" sz="quarter" idx="12"/>
          </p:nvPr>
        </p:nvSpPr>
        <p:spPr/>
        <p:txBody>
          <a:bodyPr/>
          <a:lstStyle/>
          <a:p>
            <a:fld id="{1E3F1922-D80D-46FB-82F2-BD404C6866CA}" type="slidenum">
              <a:rPr lang="en-US" smtClean="0"/>
              <a:pPr/>
              <a:t>17</a:t>
            </a:fld>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62000" y="1371600"/>
            <a:ext cx="7543801" cy="4023360"/>
          </a:xfrm>
        </p:spPr>
        <p:txBody>
          <a:bodyPr/>
          <a:lstStyle/>
          <a:p>
            <a:pPr>
              <a:buFont typeface="Wingdings" pitchFamily="2" charset="2"/>
              <a:buChar char="q"/>
            </a:pPr>
            <a:r>
              <a:rPr lang="en-US" dirty="0" smtClean="0"/>
              <a:t>Heval Reports</a:t>
            </a:r>
          </a:p>
          <a:p>
            <a:pPr lvl="1">
              <a:buFont typeface="Wingdings" pitchFamily="2" charset="2"/>
              <a:buChar char="q"/>
            </a:pPr>
            <a:r>
              <a:rPr lang="en-US" dirty="0" smtClean="0"/>
              <a:t> By Area Type, number of Lanes and Facility Types</a:t>
            </a:r>
          </a:p>
          <a:p>
            <a:pPr lvl="1">
              <a:buFont typeface="Wingdings" pitchFamily="2" charset="2"/>
              <a:buChar char="q"/>
            </a:pPr>
            <a:r>
              <a:rPr lang="en-US" dirty="0" smtClean="0"/>
              <a:t>Links and percent of links</a:t>
            </a:r>
          </a:p>
          <a:p>
            <a:pPr lvl="1">
              <a:buFont typeface="Wingdings" pitchFamily="2" charset="2"/>
              <a:buChar char="q"/>
            </a:pPr>
            <a:r>
              <a:rPr lang="en-US" dirty="0" smtClean="0"/>
              <a:t>Percent of Links with Counts</a:t>
            </a:r>
          </a:p>
          <a:p>
            <a:pPr lvl="1">
              <a:buFont typeface="Wingdings" pitchFamily="2" charset="2"/>
              <a:buChar char="q"/>
            </a:pPr>
            <a:r>
              <a:rPr lang="en-US" dirty="0" smtClean="0"/>
              <a:t>System Miles, Lane miles</a:t>
            </a:r>
          </a:p>
          <a:p>
            <a:pPr lvl="1">
              <a:buFont typeface="Wingdings" pitchFamily="2" charset="2"/>
              <a:buChar char="q"/>
            </a:pPr>
            <a:r>
              <a:rPr lang="en-US" dirty="0" smtClean="0"/>
              <a:t>Average  Link Length</a:t>
            </a:r>
          </a:p>
          <a:p>
            <a:pPr lvl="1">
              <a:buFont typeface="Wingdings" pitchFamily="2" charset="2"/>
              <a:buChar char="q"/>
            </a:pPr>
            <a:r>
              <a:rPr lang="en-US" dirty="0" smtClean="0"/>
              <a:t> Volume, VMT and VHT for Counted Links – assigned and counts</a:t>
            </a:r>
          </a:p>
          <a:p>
            <a:pPr lvl="1">
              <a:buFont typeface="Wingdings" pitchFamily="2" charset="2"/>
              <a:buChar char="q"/>
            </a:pPr>
            <a:r>
              <a:rPr lang="en-US" dirty="0" smtClean="0"/>
              <a:t> Volume, VMT and VHT for all links</a:t>
            </a:r>
          </a:p>
          <a:p>
            <a:pPr lvl="1">
              <a:buFont typeface="Wingdings" pitchFamily="2" charset="2"/>
              <a:buChar char="q"/>
            </a:pPr>
            <a:r>
              <a:rPr lang="en-US" dirty="0" smtClean="0"/>
              <a:t> Freeflow and congested speeds</a:t>
            </a:r>
          </a:p>
          <a:p>
            <a:pPr lvl="1">
              <a:buFont typeface="Wingdings" pitchFamily="2" charset="2"/>
              <a:buChar char="q"/>
            </a:pPr>
            <a:r>
              <a:rPr lang="en-US" dirty="0" smtClean="0"/>
              <a:t> Screenline volumes</a:t>
            </a:r>
          </a:p>
          <a:p>
            <a:pPr lvl="1">
              <a:buFont typeface="Wingdings" pitchFamily="2" charset="2"/>
              <a:buChar char="q"/>
            </a:pPr>
            <a:r>
              <a:rPr lang="en-US" dirty="0" smtClean="0"/>
              <a:t> RMSE reports</a:t>
            </a:r>
          </a:p>
          <a:p>
            <a:pPr lvl="1">
              <a:buFont typeface="Wingdings" pitchFamily="2" charset="2"/>
              <a:buChar char="q"/>
            </a:pPr>
            <a:r>
              <a:rPr lang="en-US" dirty="0" smtClean="0"/>
              <a:t> By MPO</a:t>
            </a:r>
          </a:p>
          <a:p>
            <a:pPr lvl="1">
              <a:buFont typeface="Wingdings" pitchFamily="2" charset="2"/>
              <a:buChar char="q"/>
            </a:pPr>
            <a:endParaRPr lang="en-US" dirty="0"/>
          </a:p>
        </p:txBody>
      </p:sp>
      <p:sp>
        <p:nvSpPr>
          <p:cNvPr id="3" name="Date Placeholder 2"/>
          <p:cNvSpPr>
            <a:spLocks noGrp="1"/>
          </p:cNvSpPr>
          <p:nvPr>
            <p:ph type="dt" sz="half" idx="2"/>
          </p:nvPr>
        </p:nvSpPr>
        <p:spPr/>
        <p:txBody>
          <a:bodyPr/>
          <a:lstStyle/>
          <a:p>
            <a:r>
              <a:rPr lang="en-US" dirty="0" smtClean="0"/>
              <a:t>December 2016</a:t>
            </a:r>
            <a:endParaRPr lang="en-US" dirty="0"/>
          </a:p>
        </p:txBody>
      </p:sp>
      <p:sp>
        <p:nvSpPr>
          <p:cNvPr id="4" name="Footer Placeholder 3"/>
          <p:cNvSpPr>
            <a:spLocks noGrp="1"/>
          </p:cNvSpPr>
          <p:nvPr>
            <p:ph type="ftr" sz="quarter" idx="3"/>
          </p:nvPr>
        </p:nvSpPr>
        <p:spPr/>
        <p:txBody>
          <a:bodyPr/>
          <a:lstStyle/>
          <a:p>
            <a:r>
              <a:rPr lang="en-US" dirty="0" smtClean="0"/>
              <a:t>CFRPM 6.1 Applications Update Training</a:t>
            </a:r>
            <a:endParaRPr lang="en-US" dirty="0"/>
          </a:p>
        </p:txBody>
      </p:sp>
      <p:sp>
        <p:nvSpPr>
          <p:cNvPr id="5" name="Title 4"/>
          <p:cNvSpPr>
            <a:spLocks noGrp="1"/>
          </p:cNvSpPr>
          <p:nvPr>
            <p:ph type="title"/>
          </p:nvPr>
        </p:nvSpPr>
        <p:spPr>
          <a:xfrm>
            <a:off x="822960" y="286605"/>
            <a:ext cx="7543800" cy="703995"/>
          </a:xfrm>
        </p:spPr>
        <p:txBody>
          <a:bodyPr>
            <a:normAutofit fontScale="90000"/>
          </a:bodyPr>
          <a:lstStyle/>
          <a:p>
            <a:r>
              <a:rPr lang="en-US" dirty="0" smtClean="0"/>
              <a:t>Summary Report: HASSIGN.RPT</a:t>
            </a:r>
            <a:endParaRPr lang="en-US" dirty="0"/>
          </a:p>
        </p:txBody>
      </p:sp>
      <p:pic>
        <p:nvPicPr>
          <p:cNvPr id="2050" name="Picture 2" descr="E:\CFRPMv60_08152016\Base\CF_2015\Output\Reports\Images\ban-left.gif"/>
          <p:cNvPicPr>
            <a:picLocks noChangeAspect="1" noChangeArrowheads="1"/>
          </p:cNvPicPr>
          <p:nvPr/>
        </p:nvPicPr>
        <p:blipFill>
          <a:blip r:embed="rId3" cstate="print"/>
          <a:srcRect/>
          <a:stretch>
            <a:fillRect/>
          </a:stretch>
        </p:blipFill>
        <p:spPr bwMode="auto">
          <a:xfrm>
            <a:off x="7086600" y="1828800"/>
            <a:ext cx="1266825" cy="1123950"/>
          </a:xfrm>
          <a:prstGeom prst="rect">
            <a:avLst/>
          </a:prstGeom>
          <a:noFill/>
        </p:spPr>
      </p:pic>
      <p:pic>
        <p:nvPicPr>
          <p:cNvPr id="2051" name="Picture 3" descr="E:\CFRPMv60_08152016\Base\CF_2015\Output\Reports\Images\ban-right.gif"/>
          <p:cNvPicPr>
            <a:picLocks noChangeAspect="1" noChangeArrowheads="1"/>
          </p:cNvPicPr>
          <p:nvPr/>
        </p:nvPicPr>
        <p:blipFill>
          <a:blip r:embed="rId4" cstate="print"/>
          <a:srcRect/>
          <a:stretch>
            <a:fillRect/>
          </a:stretch>
        </p:blipFill>
        <p:spPr bwMode="auto">
          <a:xfrm>
            <a:off x="762000" y="5410200"/>
            <a:ext cx="7410450" cy="1123950"/>
          </a:xfrm>
          <a:prstGeom prst="rect">
            <a:avLst/>
          </a:prstGeom>
          <a:noFill/>
        </p:spPr>
      </p:pic>
      <p:sp>
        <p:nvSpPr>
          <p:cNvPr id="8" name="Slide Number Placeholder 7"/>
          <p:cNvSpPr>
            <a:spLocks noGrp="1"/>
          </p:cNvSpPr>
          <p:nvPr>
            <p:ph type="sldNum" sz="quarter" idx="12"/>
          </p:nvPr>
        </p:nvSpPr>
        <p:spPr/>
        <p:txBody>
          <a:bodyPr/>
          <a:lstStyle/>
          <a:p>
            <a:fld id="{1E3F1922-D80D-46FB-82F2-BD404C6866CA}" type="slidenum">
              <a:rPr lang="en-US" smtClean="0"/>
              <a:pPr/>
              <a:t>18</a:t>
            </a:fld>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2"/>
          </p:nvPr>
        </p:nvSpPr>
        <p:spPr/>
        <p:txBody>
          <a:bodyPr/>
          <a:lstStyle/>
          <a:p>
            <a:r>
              <a:rPr lang="en-US" dirty="0" smtClean="0"/>
              <a:t>December 2016</a:t>
            </a:r>
            <a:endParaRPr lang="en-US" dirty="0"/>
          </a:p>
        </p:txBody>
      </p:sp>
      <p:sp>
        <p:nvSpPr>
          <p:cNvPr id="4" name="Footer Placeholder 3"/>
          <p:cNvSpPr>
            <a:spLocks noGrp="1"/>
          </p:cNvSpPr>
          <p:nvPr>
            <p:ph type="ftr" sz="quarter" idx="3"/>
          </p:nvPr>
        </p:nvSpPr>
        <p:spPr/>
        <p:txBody>
          <a:bodyPr/>
          <a:lstStyle/>
          <a:p>
            <a:r>
              <a:rPr lang="en-US" dirty="0" smtClean="0"/>
              <a:t>CFRPM 6.1 Applications Update Training</a:t>
            </a:r>
            <a:endParaRPr lang="en-US" dirty="0"/>
          </a:p>
        </p:txBody>
      </p:sp>
      <p:sp>
        <p:nvSpPr>
          <p:cNvPr id="5" name="Title 4"/>
          <p:cNvSpPr>
            <a:spLocks noGrp="1"/>
          </p:cNvSpPr>
          <p:nvPr>
            <p:ph type="title"/>
          </p:nvPr>
        </p:nvSpPr>
        <p:spPr/>
        <p:txBody>
          <a:bodyPr/>
          <a:lstStyle/>
          <a:p>
            <a:r>
              <a:rPr lang="en-US" dirty="0" smtClean="0"/>
              <a:t>Summary Report</a:t>
            </a:r>
            <a:endParaRPr lang="en-US" dirty="0"/>
          </a:p>
        </p:txBody>
      </p:sp>
      <p:pic>
        <p:nvPicPr>
          <p:cNvPr id="3074" name="Picture 2"/>
          <p:cNvPicPr>
            <a:picLocks noGrp="1" noChangeAspect="1" noChangeArrowheads="1"/>
          </p:cNvPicPr>
          <p:nvPr>
            <p:ph idx="1"/>
          </p:nvPr>
        </p:nvPicPr>
        <p:blipFill>
          <a:blip r:embed="rId3" cstate="print"/>
          <a:srcRect/>
          <a:stretch>
            <a:fillRect/>
          </a:stretch>
        </p:blipFill>
        <p:spPr bwMode="auto">
          <a:xfrm>
            <a:off x="2057400" y="1806684"/>
            <a:ext cx="4928477" cy="3984515"/>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1E3F1922-D80D-46FB-82F2-BD404C6866CA}" type="slidenum">
              <a:rPr lang="en-US" smtClean="0"/>
              <a:pPr/>
              <a:t>19</a:t>
            </a:fld>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CFRPM 6.1 Model Update Training</a:t>
            </a:r>
            <a:endParaRPr lang="en-US" dirty="0"/>
          </a:p>
        </p:txBody>
      </p:sp>
      <p:sp>
        <p:nvSpPr>
          <p:cNvPr id="3" name="Text Placeholder 2"/>
          <p:cNvSpPr>
            <a:spLocks noGrp="1"/>
          </p:cNvSpPr>
          <p:nvPr>
            <p:ph type="body" sz="half" idx="2"/>
          </p:nvPr>
        </p:nvSpPr>
        <p:spPr/>
        <p:txBody>
          <a:bodyPr/>
          <a:lstStyle/>
          <a:p>
            <a:r>
              <a:rPr lang="en-US" dirty="0" smtClean="0"/>
              <a:t>Orlando</a:t>
            </a:r>
            <a:endParaRPr lang="en-US" dirty="0"/>
          </a:p>
        </p:txBody>
      </p:sp>
      <p:sp>
        <p:nvSpPr>
          <p:cNvPr id="4" name="Date Placeholder 3"/>
          <p:cNvSpPr>
            <a:spLocks noGrp="1"/>
          </p:cNvSpPr>
          <p:nvPr>
            <p:ph type="dt" sz="half" idx="13"/>
          </p:nvPr>
        </p:nvSpPr>
        <p:spPr/>
        <p:txBody>
          <a:bodyPr/>
          <a:lstStyle/>
          <a:p>
            <a:r>
              <a:rPr lang="en-US" dirty="0" smtClean="0"/>
              <a:t>December 2016</a:t>
            </a:r>
            <a:endParaRPr lang="en-US" dirty="0"/>
          </a:p>
        </p:txBody>
      </p:sp>
      <p:sp>
        <p:nvSpPr>
          <p:cNvPr id="5" name="Footer Placeholder 4"/>
          <p:cNvSpPr>
            <a:spLocks noGrp="1"/>
          </p:cNvSpPr>
          <p:nvPr>
            <p:ph type="ftr" sz="quarter" idx="3"/>
          </p:nvPr>
        </p:nvSpPr>
        <p:spPr/>
        <p:txBody>
          <a:bodyPr/>
          <a:lstStyle/>
          <a:p>
            <a:r>
              <a:rPr lang="en-US" dirty="0" smtClean="0"/>
              <a:t>CFRPM 6.1 Applications Update Training</a:t>
            </a:r>
            <a:endParaRPr lang="en-US" dirty="0"/>
          </a:p>
        </p:txBody>
      </p:sp>
      <p:sp>
        <p:nvSpPr>
          <p:cNvPr id="6" name="TextBox 5"/>
          <p:cNvSpPr txBox="1"/>
          <p:nvPr/>
        </p:nvSpPr>
        <p:spPr>
          <a:xfrm>
            <a:off x="1143000" y="2133600"/>
            <a:ext cx="7086600" cy="2031325"/>
          </a:xfrm>
          <a:prstGeom prst="rect">
            <a:avLst/>
          </a:prstGeom>
          <a:noFill/>
        </p:spPr>
        <p:txBody>
          <a:bodyPr wrap="square" rtlCol="0">
            <a:spAutoFit/>
          </a:bodyPr>
          <a:lstStyle/>
          <a:p>
            <a:r>
              <a:rPr lang="en-US" dirty="0" smtClean="0"/>
              <a:t>Training Instructor</a:t>
            </a:r>
            <a:endParaRPr lang="en-US" dirty="0" smtClean="0"/>
          </a:p>
          <a:p>
            <a:endParaRPr lang="en-US" dirty="0"/>
          </a:p>
          <a:p>
            <a:r>
              <a:rPr lang="en-US" dirty="0" smtClean="0"/>
              <a:t>Steve Ruegg, PE   (PB)</a:t>
            </a:r>
          </a:p>
          <a:p>
            <a:r>
              <a:rPr lang="en-US" dirty="0" smtClean="0"/>
              <a:t>WSP|Parsons Brinckerhoff</a:t>
            </a:r>
          </a:p>
          <a:p>
            <a:endParaRPr lang="en-US" dirty="0" smtClean="0"/>
          </a:p>
          <a:p>
            <a:endParaRPr lang="en-US" dirty="0" smtClean="0"/>
          </a:p>
          <a:p>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98950" y="1752600"/>
            <a:ext cx="3813529" cy="3165725"/>
          </a:xfrm>
          <a:prstGeom prst="rect">
            <a:avLst/>
          </a:prstGeom>
        </p:spPr>
      </p:pic>
      <p:sp>
        <p:nvSpPr>
          <p:cNvPr id="8" name="Slide Number Placeholder 7"/>
          <p:cNvSpPr>
            <a:spLocks noGrp="1"/>
          </p:cNvSpPr>
          <p:nvPr>
            <p:ph type="sldNum" sz="quarter" idx="12"/>
          </p:nvPr>
        </p:nvSpPr>
        <p:spPr/>
        <p:txBody>
          <a:bodyPr/>
          <a:lstStyle/>
          <a:p>
            <a:fld id="{1E3F1922-D80D-46FB-82F2-BD404C6866CA}" type="slidenum">
              <a:rPr lang="en-US" smtClean="0"/>
              <a:pPr/>
              <a:t>2</a:t>
            </a:fld>
            <a:endParaRPr lang="en-US" dirty="0"/>
          </a:p>
        </p:txBody>
      </p:sp>
    </p:spTree>
    <p:extLst>
      <p:ext uri="{BB962C8B-B14F-4D97-AF65-F5344CB8AC3E}">
        <p14:creationId xmlns:p14="http://schemas.microsoft.com/office/powerpoint/2010/main" val="24568373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E3F1922-D80D-46FB-82F2-BD404C6866CA}" type="slidenum">
              <a:rPr lang="en-US" smtClean="0"/>
              <a:pPr/>
              <a:t>20</a:t>
            </a:fld>
            <a:endParaRPr lang="en-US" dirty="0"/>
          </a:p>
        </p:txBody>
      </p:sp>
      <p:sp>
        <p:nvSpPr>
          <p:cNvPr id="4" name="Date Placeholder 3"/>
          <p:cNvSpPr>
            <a:spLocks noGrp="1"/>
          </p:cNvSpPr>
          <p:nvPr>
            <p:ph type="dt" sz="half" idx="2"/>
          </p:nvPr>
        </p:nvSpPr>
        <p:spPr/>
        <p:txBody>
          <a:bodyPr/>
          <a:lstStyle/>
          <a:p>
            <a:r>
              <a:rPr lang="en-US" dirty="0" smtClean="0"/>
              <a:t>December 2016</a:t>
            </a:r>
            <a:endParaRPr lang="en-US" dirty="0"/>
          </a:p>
        </p:txBody>
      </p:sp>
      <p:sp>
        <p:nvSpPr>
          <p:cNvPr id="5" name="Footer Placeholder 4"/>
          <p:cNvSpPr>
            <a:spLocks noGrp="1"/>
          </p:cNvSpPr>
          <p:nvPr>
            <p:ph type="ftr" sz="quarter" idx="3"/>
          </p:nvPr>
        </p:nvSpPr>
        <p:spPr/>
        <p:txBody>
          <a:bodyPr/>
          <a:lstStyle/>
          <a:p>
            <a:r>
              <a:rPr lang="en-US" dirty="0" smtClean="0"/>
              <a:t>CFRPM 6.1 Applications Update Training</a:t>
            </a:r>
            <a:endParaRPr lang="en-US" dirty="0"/>
          </a:p>
        </p:txBody>
      </p:sp>
      <p:sp>
        <p:nvSpPr>
          <p:cNvPr id="6" name="Title 5"/>
          <p:cNvSpPr>
            <a:spLocks noGrp="1"/>
          </p:cNvSpPr>
          <p:nvPr>
            <p:ph type="title"/>
          </p:nvPr>
        </p:nvSpPr>
        <p:spPr/>
        <p:txBody>
          <a:bodyPr/>
          <a:lstStyle/>
          <a:p>
            <a:r>
              <a:rPr lang="en-US" dirty="0" smtClean="0"/>
              <a:t>Graphical Results </a:t>
            </a:r>
            <a:endParaRPr lang="en-US" dirty="0"/>
          </a:p>
        </p:txBody>
      </p:sp>
      <p:pic>
        <p:nvPicPr>
          <p:cNvPr id="11" name="Content Placeholder 10" descr="HBW_TLFD.jpg"/>
          <p:cNvPicPr>
            <a:picLocks noGrp="1" noChangeAspect="1"/>
          </p:cNvPicPr>
          <p:nvPr>
            <p:ph idx="1"/>
          </p:nvPr>
        </p:nvPicPr>
        <p:blipFill>
          <a:blip r:embed="rId3" cstate="print"/>
          <a:srcRect l="5882" t="5455" r="25882" b="62727"/>
          <a:stretch>
            <a:fillRect/>
          </a:stretch>
        </p:blipFill>
        <p:spPr>
          <a:xfrm>
            <a:off x="457200" y="1752599"/>
            <a:ext cx="7315200" cy="4414156"/>
          </a:xfr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Example:  Reports</a:t>
            </a:r>
            <a:endParaRPr lang="en-US" dirty="0"/>
          </a:p>
        </p:txBody>
      </p:sp>
      <p:sp>
        <p:nvSpPr>
          <p:cNvPr id="3" name="Slide Number Placeholder 2"/>
          <p:cNvSpPr>
            <a:spLocks noGrp="1"/>
          </p:cNvSpPr>
          <p:nvPr>
            <p:ph type="sldNum" sz="quarter" idx="12"/>
          </p:nvPr>
        </p:nvSpPr>
        <p:spPr/>
        <p:txBody>
          <a:bodyPr/>
          <a:lstStyle/>
          <a:p>
            <a:fld id="{1E3F1922-D80D-46FB-82F2-BD404C6866CA}" type="slidenum">
              <a:rPr lang="en-US" smtClean="0"/>
              <a:pPr/>
              <a:t>21</a:t>
            </a:fld>
            <a:endParaRPr lang="en-US" dirty="0"/>
          </a:p>
        </p:txBody>
      </p:sp>
      <p:sp>
        <p:nvSpPr>
          <p:cNvPr id="4" name="Date Placeholder 3"/>
          <p:cNvSpPr>
            <a:spLocks noGrp="1"/>
          </p:cNvSpPr>
          <p:nvPr>
            <p:ph type="dt" sz="half" idx="2"/>
          </p:nvPr>
        </p:nvSpPr>
        <p:spPr/>
        <p:txBody>
          <a:bodyPr/>
          <a:lstStyle/>
          <a:p>
            <a:r>
              <a:rPr lang="en-US" dirty="0" smtClean="0"/>
              <a:t>December 2016</a:t>
            </a:r>
            <a:endParaRPr lang="en-US" dirty="0"/>
          </a:p>
        </p:txBody>
      </p:sp>
      <p:sp>
        <p:nvSpPr>
          <p:cNvPr id="5" name="Footer Placeholder 4"/>
          <p:cNvSpPr>
            <a:spLocks noGrp="1"/>
          </p:cNvSpPr>
          <p:nvPr>
            <p:ph type="ftr" sz="quarter" idx="3"/>
          </p:nvPr>
        </p:nvSpPr>
        <p:spPr/>
        <p:txBody>
          <a:bodyPr/>
          <a:lstStyle/>
          <a:p>
            <a:r>
              <a:rPr lang="en-US" dirty="0" smtClean="0"/>
              <a:t>CFRPM 6.1 Applications Update Training</a:t>
            </a:r>
            <a:endParaRPr lang="en-US" dirty="0"/>
          </a:p>
        </p:txBody>
      </p:sp>
    </p:spTree>
    <p:extLst>
      <p:ext uri="{BB962C8B-B14F-4D97-AF65-F5344CB8AC3E}">
        <p14:creationId xmlns:p14="http://schemas.microsoft.com/office/powerpoint/2010/main" val="32302833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6000" dirty="0" smtClean="0"/>
              <a:t>Use of Dummy/Unused Zone Centroids</a:t>
            </a:r>
            <a:endParaRPr lang="en-US" sz="6000" dirty="0"/>
          </a:p>
        </p:txBody>
      </p:sp>
      <p:sp>
        <p:nvSpPr>
          <p:cNvPr id="3" name="Date Placeholder 2"/>
          <p:cNvSpPr>
            <a:spLocks noGrp="1"/>
          </p:cNvSpPr>
          <p:nvPr>
            <p:ph type="dt" sz="half" idx="2"/>
          </p:nvPr>
        </p:nvSpPr>
        <p:spPr/>
        <p:txBody>
          <a:bodyPr/>
          <a:lstStyle/>
          <a:p>
            <a:r>
              <a:rPr lang="en-US" dirty="0" smtClean="0"/>
              <a:t>December 2016</a:t>
            </a:r>
            <a:endParaRPr lang="en-US" dirty="0"/>
          </a:p>
        </p:txBody>
      </p:sp>
      <p:sp>
        <p:nvSpPr>
          <p:cNvPr id="4" name="Footer Placeholder 3"/>
          <p:cNvSpPr>
            <a:spLocks noGrp="1"/>
          </p:cNvSpPr>
          <p:nvPr>
            <p:ph type="ftr" sz="quarter" idx="3"/>
          </p:nvPr>
        </p:nvSpPr>
        <p:spPr/>
        <p:txBody>
          <a:bodyPr/>
          <a:lstStyle/>
          <a:p>
            <a:r>
              <a:rPr lang="en-US" dirty="0" smtClean="0"/>
              <a:t>CFRPM 6.1 Applications Update Training</a:t>
            </a:r>
            <a:endParaRPr lang="en-US" dirty="0"/>
          </a:p>
        </p:txBody>
      </p:sp>
      <p:sp>
        <p:nvSpPr>
          <p:cNvPr id="8" name="Slide Number Placeholder 7"/>
          <p:cNvSpPr>
            <a:spLocks noGrp="1"/>
          </p:cNvSpPr>
          <p:nvPr>
            <p:ph type="sldNum" sz="quarter" idx="12"/>
          </p:nvPr>
        </p:nvSpPr>
        <p:spPr/>
        <p:txBody>
          <a:bodyPr/>
          <a:lstStyle/>
          <a:p>
            <a:fld id="{1E3F1922-D80D-46FB-82F2-BD404C6866CA}" type="slidenum">
              <a:rPr lang="en-US" smtClean="0"/>
              <a:pPr/>
              <a:t>22</a:t>
            </a:fld>
            <a:endParaRPr 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42900" y="594359"/>
            <a:ext cx="2400300" cy="1539241"/>
          </a:xfrm>
        </p:spPr>
        <p:txBody>
          <a:bodyPr/>
          <a:lstStyle/>
          <a:p>
            <a:r>
              <a:rPr lang="en-US" dirty="0" smtClean="0"/>
              <a:t>Dummy Zone Locations</a:t>
            </a:r>
            <a:endParaRPr lang="en-US" dirty="0"/>
          </a:p>
        </p:txBody>
      </p:sp>
      <p:pic>
        <p:nvPicPr>
          <p:cNvPr id="1026" name="Picture 2"/>
          <p:cNvPicPr>
            <a:picLocks noGrp="1" noChangeAspect="1" noChangeArrowheads="1"/>
          </p:cNvPicPr>
          <p:nvPr>
            <p:ph idx="1"/>
          </p:nvPr>
        </p:nvPicPr>
        <p:blipFill>
          <a:blip r:embed="rId3" cstate="print"/>
          <a:srcRect l="25175" t="3113" r="25175" b="3113"/>
          <a:stretch>
            <a:fillRect/>
          </a:stretch>
        </p:blipFill>
        <p:spPr bwMode="auto">
          <a:xfrm>
            <a:off x="3505201" y="341901"/>
            <a:ext cx="5308184" cy="5405409"/>
          </a:xfrm>
          <a:prstGeom prst="rect">
            <a:avLst/>
          </a:prstGeom>
          <a:noFill/>
          <a:ln w="9525">
            <a:noFill/>
            <a:miter lim="800000"/>
            <a:headEnd/>
            <a:tailEnd/>
          </a:ln>
          <a:effectLst/>
        </p:spPr>
      </p:pic>
      <p:sp>
        <p:nvSpPr>
          <p:cNvPr id="9" name="Text Placeholder 8"/>
          <p:cNvSpPr>
            <a:spLocks noGrp="1"/>
          </p:cNvSpPr>
          <p:nvPr>
            <p:ph type="body" sz="half" idx="2"/>
          </p:nvPr>
        </p:nvSpPr>
        <p:spPr>
          <a:xfrm>
            <a:off x="342900" y="2926080"/>
            <a:ext cx="2628900" cy="3379124"/>
          </a:xfrm>
        </p:spPr>
        <p:txBody>
          <a:bodyPr/>
          <a:lstStyle/>
          <a:p>
            <a:r>
              <a:rPr lang="en-US" dirty="0" smtClean="0"/>
              <a:t>612 Unused Zones</a:t>
            </a:r>
          </a:p>
          <a:p>
            <a:r>
              <a:rPr lang="en-US" dirty="0" smtClean="0"/>
              <a:t>May be used to subdivide existing zones</a:t>
            </a:r>
          </a:p>
          <a:p>
            <a:r>
              <a:rPr lang="en-US" dirty="0" smtClean="0"/>
              <a:t>Edit network</a:t>
            </a:r>
          </a:p>
          <a:p>
            <a:pPr marL="342900" indent="-342900">
              <a:lnSpc>
                <a:spcPct val="100000"/>
              </a:lnSpc>
              <a:spcBef>
                <a:spcPts val="0"/>
              </a:spcBef>
              <a:spcAft>
                <a:spcPts val="0"/>
              </a:spcAft>
              <a:buClr>
                <a:schemeClr val="bg1"/>
              </a:buClr>
              <a:buFont typeface="+mj-lt"/>
              <a:buAutoNum type="arabicPeriod"/>
            </a:pPr>
            <a:r>
              <a:rPr lang="en-US" dirty="0" smtClean="0"/>
              <a:t>Disconnect dummy zone</a:t>
            </a:r>
          </a:p>
          <a:p>
            <a:pPr marL="342900" indent="-342900">
              <a:lnSpc>
                <a:spcPct val="100000"/>
              </a:lnSpc>
              <a:spcBef>
                <a:spcPts val="0"/>
              </a:spcBef>
              <a:spcAft>
                <a:spcPts val="0"/>
              </a:spcAft>
              <a:buClr>
                <a:schemeClr val="bg1"/>
              </a:buClr>
              <a:buFont typeface="+mj-lt"/>
              <a:buAutoNum type="arabicPeriod"/>
            </a:pPr>
            <a:r>
              <a:rPr lang="en-US" dirty="0" smtClean="0"/>
              <a:t>Move to desired Location</a:t>
            </a:r>
          </a:p>
          <a:p>
            <a:pPr marL="342900" indent="-342900">
              <a:lnSpc>
                <a:spcPct val="100000"/>
              </a:lnSpc>
              <a:spcBef>
                <a:spcPts val="0"/>
              </a:spcBef>
              <a:spcAft>
                <a:spcPts val="0"/>
              </a:spcAft>
              <a:buClr>
                <a:schemeClr val="bg1"/>
              </a:buClr>
              <a:buFont typeface="+mj-lt"/>
              <a:buAutoNum type="arabicPeriod"/>
            </a:pPr>
            <a:r>
              <a:rPr lang="en-US" dirty="0" smtClean="0"/>
              <a:t>Re-connect to network</a:t>
            </a:r>
          </a:p>
          <a:p>
            <a:pPr marL="342900" indent="-342900">
              <a:lnSpc>
                <a:spcPct val="100000"/>
              </a:lnSpc>
              <a:spcBef>
                <a:spcPts val="0"/>
              </a:spcBef>
              <a:spcAft>
                <a:spcPts val="0"/>
              </a:spcAft>
              <a:buClr>
                <a:schemeClr val="bg1"/>
              </a:buClr>
              <a:buFont typeface="+mj-lt"/>
              <a:buAutoNum type="arabicPeriod"/>
            </a:pPr>
            <a:r>
              <a:rPr lang="en-US" dirty="0" smtClean="0"/>
              <a:t>Update field TSNAME</a:t>
            </a:r>
          </a:p>
          <a:p>
            <a:pPr marL="342900" indent="-342900">
              <a:lnSpc>
                <a:spcPct val="100000"/>
              </a:lnSpc>
              <a:spcBef>
                <a:spcPts val="0"/>
              </a:spcBef>
              <a:spcAft>
                <a:spcPts val="0"/>
              </a:spcAft>
              <a:buClr>
                <a:schemeClr val="bg1"/>
              </a:buClr>
              <a:buFont typeface="+mj-lt"/>
              <a:buAutoNum type="arabicPeriod"/>
            </a:pPr>
            <a:r>
              <a:rPr lang="en-US" dirty="0" smtClean="0"/>
              <a:t>Update field MPO</a:t>
            </a:r>
          </a:p>
        </p:txBody>
      </p:sp>
      <p:sp>
        <p:nvSpPr>
          <p:cNvPr id="4" name="Date Placeholder 3"/>
          <p:cNvSpPr>
            <a:spLocks noGrp="1"/>
          </p:cNvSpPr>
          <p:nvPr>
            <p:ph type="dt" sz="half" idx="13"/>
          </p:nvPr>
        </p:nvSpPr>
        <p:spPr/>
        <p:txBody>
          <a:bodyPr/>
          <a:lstStyle/>
          <a:p>
            <a:r>
              <a:rPr lang="en-US" dirty="0" smtClean="0"/>
              <a:t>December 2016</a:t>
            </a:r>
            <a:endParaRPr lang="en-US" dirty="0"/>
          </a:p>
        </p:txBody>
      </p:sp>
      <p:sp>
        <p:nvSpPr>
          <p:cNvPr id="5" name="Footer Placeholder 4"/>
          <p:cNvSpPr>
            <a:spLocks noGrp="1"/>
          </p:cNvSpPr>
          <p:nvPr>
            <p:ph type="ftr" sz="quarter" idx="3"/>
          </p:nvPr>
        </p:nvSpPr>
        <p:spPr/>
        <p:txBody>
          <a:bodyPr/>
          <a:lstStyle/>
          <a:p>
            <a:r>
              <a:rPr lang="en-US" dirty="0" smtClean="0">
                <a:solidFill>
                  <a:schemeClr val="bg1"/>
                </a:solidFill>
              </a:rPr>
              <a:t>CFRPM 6.1 Applications Update Training</a:t>
            </a:r>
            <a:endParaRPr lang="en-US" dirty="0">
              <a:solidFill>
                <a:schemeClr val="bg1"/>
              </a:solidFill>
            </a:endParaRPr>
          </a:p>
        </p:txBody>
      </p:sp>
      <p:sp>
        <p:nvSpPr>
          <p:cNvPr id="7" name="Slide Number Placeholder 6"/>
          <p:cNvSpPr>
            <a:spLocks noGrp="1"/>
          </p:cNvSpPr>
          <p:nvPr>
            <p:ph type="sldNum" sz="quarter" idx="12"/>
          </p:nvPr>
        </p:nvSpPr>
        <p:spPr/>
        <p:txBody>
          <a:bodyPr/>
          <a:lstStyle/>
          <a:p>
            <a:fld id="{1E3F1922-D80D-46FB-82F2-BD404C6866CA}" type="slidenum">
              <a:rPr lang="en-US" b="1" smtClean="0">
                <a:solidFill>
                  <a:schemeClr val="bg1"/>
                </a:solidFill>
              </a:rPr>
              <a:pPr/>
              <a:t>23</a:t>
            </a:fld>
            <a:endParaRPr lang="en-US" b="1" dirty="0">
              <a:solidFill>
                <a:schemeClr val="bg1"/>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Informational Items</a:t>
            </a:r>
            <a:endParaRPr lang="en-US" dirty="0"/>
          </a:p>
        </p:txBody>
      </p:sp>
      <p:sp>
        <p:nvSpPr>
          <p:cNvPr id="4" name="Date Placeholder 3"/>
          <p:cNvSpPr>
            <a:spLocks noGrp="1"/>
          </p:cNvSpPr>
          <p:nvPr>
            <p:ph type="dt" sz="half" idx="2"/>
          </p:nvPr>
        </p:nvSpPr>
        <p:spPr/>
        <p:txBody>
          <a:bodyPr/>
          <a:lstStyle/>
          <a:p>
            <a:r>
              <a:rPr lang="en-US" dirty="0" smtClean="0"/>
              <a:t>December 2016</a:t>
            </a:r>
            <a:endParaRPr lang="en-US" dirty="0"/>
          </a:p>
        </p:txBody>
      </p:sp>
      <p:sp>
        <p:nvSpPr>
          <p:cNvPr id="5" name="Footer Placeholder 4"/>
          <p:cNvSpPr>
            <a:spLocks noGrp="1"/>
          </p:cNvSpPr>
          <p:nvPr>
            <p:ph type="ftr" sz="quarter" idx="3"/>
          </p:nvPr>
        </p:nvSpPr>
        <p:spPr/>
        <p:txBody>
          <a:bodyPr/>
          <a:lstStyle/>
          <a:p>
            <a:r>
              <a:rPr lang="en-US" dirty="0" smtClean="0"/>
              <a:t>CFRPM 6.1 Applications Update Training</a:t>
            </a:r>
            <a:endParaRPr lang="en-US" dirty="0"/>
          </a:p>
        </p:txBody>
      </p:sp>
      <p:sp>
        <p:nvSpPr>
          <p:cNvPr id="6" name="Slide Number Placeholder 5"/>
          <p:cNvSpPr>
            <a:spLocks noGrp="1"/>
          </p:cNvSpPr>
          <p:nvPr>
            <p:ph type="sldNum" sz="quarter" idx="12"/>
          </p:nvPr>
        </p:nvSpPr>
        <p:spPr/>
        <p:txBody>
          <a:bodyPr/>
          <a:lstStyle/>
          <a:p>
            <a:fld id="{1E3F1922-D80D-46FB-82F2-BD404C6866CA}" type="slidenum">
              <a:rPr lang="en-US" smtClean="0"/>
              <a:pPr/>
              <a:t>24</a:t>
            </a:fld>
            <a:endParaRPr lang="en-US" dirty="0"/>
          </a:p>
        </p:txBody>
      </p:sp>
      <p:sp>
        <p:nvSpPr>
          <p:cNvPr id="7" name="TextBox 6"/>
          <p:cNvSpPr txBox="1"/>
          <p:nvPr/>
        </p:nvSpPr>
        <p:spPr>
          <a:xfrm>
            <a:off x="838200" y="4572000"/>
            <a:ext cx="7391400" cy="1754326"/>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Through Trip Pre-Loading</a:t>
            </a:r>
          </a:p>
          <a:p>
            <a:pPr marL="285750" indent="-285750">
              <a:buFont typeface="Arial" panose="020B0604020202020204" pitchFamily="34" charset="0"/>
              <a:buChar char="•"/>
            </a:pPr>
            <a:r>
              <a:rPr lang="en-US" dirty="0" smtClean="0"/>
              <a:t>MPO Codes on Centroids</a:t>
            </a:r>
          </a:p>
          <a:p>
            <a:pPr marL="285750" indent="-285750">
              <a:buFont typeface="Arial" panose="020B0604020202020204" pitchFamily="34" charset="0"/>
              <a:buChar char="•"/>
            </a:pPr>
            <a:r>
              <a:rPr lang="en-US" dirty="0" smtClean="0"/>
              <a:t>Trip Generation Rate Changes</a:t>
            </a:r>
          </a:p>
          <a:p>
            <a:pPr marL="285750" indent="-285750">
              <a:buFont typeface="Arial" panose="020B0604020202020204" pitchFamily="34" charset="0"/>
              <a:buChar char="•"/>
            </a:pPr>
            <a:r>
              <a:rPr lang="en-US" dirty="0" smtClean="0"/>
              <a:t>On-line Documentation</a:t>
            </a:r>
          </a:p>
          <a:p>
            <a:pPr marL="285750" indent="-285750">
              <a:buFont typeface="Arial" panose="020B0604020202020204" pitchFamily="34" charset="0"/>
              <a:buChar char="•"/>
            </a:pPr>
            <a:r>
              <a:rPr lang="en-US" dirty="0" smtClean="0"/>
              <a:t>Model Documentation</a:t>
            </a:r>
          </a:p>
          <a:p>
            <a:pPr marL="285750" indent="-285750">
              <a:buFont typeface="Arial" panose="020B0604020202020204" pitchFamily="34" charset="0"/>
              <a:buChar char="•"/>
            </a:pPr>
            <a:r>
              <a:rPr lang="en-US" dirty="0" smtClean="0"/>
              <a:t>Model Validation Report</a:t>
            </a:r>
            <a:endParaRPr lang="en-US" dirty="0"/>
          </a:p>
        </p:txBody>
      </p:sp>
    </p:spTree>
    <p:extLst>
      <p:ext uri="{BB962C8B-B14F-4D97-AF65-F5344CB8AC3E}">
        <p14:creationId xmlns:p14="http://schemas.microsoft.com/office/powerpoint/2010/main" val="31234662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812570" y="1460961"/>
            <a:ext cx="7543800" cy="3566160"/>
          </a:xfrm>
        </p:spPr>
        <p:txBody>
          <a:bodyPr>
            <a:normAutofit fontScale="90000"/>
          </a:bodyPr>
          <a:lstStyle/>
          <a:p>
            <a:r>
              <a:rPr lang="en-US" dirty="0" smtClean="0"/>
              <a:t/>
            </a:r>
            <a:br>
              <a:rPr lang="en-US" dirty="0" smtClean="0"/>
            </a:br>
            <a:r>
              <a:rPr lang="en-US" dirty="0"/>
              <a:t/>
            </a:r>
            <a:br>
              <a:rPr lang="en-US" dirty="0"/>
            </a:br>
            <a:r>
              <a:rPr lang="en-US" dirty="0" smtClean="0"/>
              <a:t>End </a:t>
            </a:r>
            <a:r>
              <a:rPr lang="en-US" dirty="0"/>
              <a:t>of </a:t>
            </a:r>
            <a:r>
              <a:rPr lang="en-US" dirty="0" smtClean="0"/>
              <a:t>Presentation </a:t>
            </a:r>
            <a:r>
              <a:rPr lang="en-US" dirty="0"/>
              <a:t>Open to Questions</a:t>
            </a:r>
            <a:br>
              <a:rPr lang="en-US" dirty="0"/>
            </a:br>
            <a:endParaRPr lang="en-US" dirty="0"/>
          </a:p>
        </p:txBody>
      </p:sp>
      <p:sp>
        <p:nvSpPr>
          <p:cNvPr id="9" name="Subtitle 8"/>
          <p:cNvSpPr>
            <a:spLocks noGrp="1"/>
          </p:cNvSpPr>
          <p:nvPr>
            <p:ph type="subTitle" idx="1"/>
          </p:nvPr>
        </p:nvSpPr>
        <p:spPr/>
        <p:txBody>
          <a:bodyPr/>
          <a:lstStyle/>
          <a:p>
            <a:pPr algn="ctr"/>
            <a:r>
              <a:rPr lang="en-US" dirty="0" smtClean="0"/>
              <a:t>Thank you!</a:t>
            </a:r>
            <a:endParaRPr lang="en-US" dirty="0"/>
          </a:p>
        </p:txBody>
      </p:sp>
      <p:sp>
        <p:nvSpPr>
          <p:cNvPr id="4" name="Slide Number Placeholder 3"/>
          <p:cNvSpPr>
            <a:spLocks noGrp="1"/>
          </p:cNvSpPr>
          <p:nvPr>
            <p:ph type="sldNum" sz="quarter" idx="12"/>
          </p:nvPr>
        </p:nvSpPr>
        <p:spPr/>
        <p:txBody>
          <a:bodyPr/>
          <a:lstStyle/>
          <a:p>
            <a:fld id="{1E3F1922-D80D-46FB-82F2-BD404C6866CA}" type="slidenum">
              <a:rPr lang="en-US" smtClean="0"/>
              <a:pPr/>
              <a:t>25</a:t>
            </a:fld>
            <a:endParaRPr lang="en-US" dirty="0"/>
          </a:p>
        </p:txBody>
      </p:sp>
      <p:sp>
        <p:nvSpPr>
          <p:cNvPr id="5" name="Date Placeholder 4"/>
          <p:cNvSpPr>
            <a:spLocks noGrp="1"/>
          </p:cNvSpPr>
          <p:nvPr>
            <p:ph type="dt" sz="half" idx="2"/>
          </p:nvPr>
        </p:nvSpPr>
        <p:spPr/>
        <p:txBody>
          <a:bodyPr/>
          <a:lstStyle/>
          <a:p>
            <a:r>
              <a:rPr lang="en-US" dirty="0" smtClean="0"/>
              <a:t>December 2016</a:t>
            </a:r>
            <a:endParaRPr lang="en-US" dirty="0"/>
          </a:p>
        </p:txBody>
      </p:sp>
      <p:sp>
        <p:nvSpPr>
          <p:cNvPr id="6" name="Footer Placeholder 5"/>
          <p:cNvSpPr>
            <a:spLocks noGrp="1"/>
          </p:cNvSpPr>
          <p:nvPr>
            <p:ph type="ftr" sz="quarter" idx="3"/>
          </p:nvPr>
        </p:nvSpPr>
        <p:spPr/>
        <p:txBody>
          <a:bodyPr/>
          <a:lstStyle/>
          <a:p>
            <a:r>
              <a:rPr lang="en-US" dirty="0" smtClean="0"/>
              <a:t>CFRPM 6.1 Applications Update Training</a:t>
            </a:r>
            <a:endParaRPr lang="en-US" dirty="0"/>
          </a:p>
        </p:txBody>
      </p:sp>
    </p:spTree>
    <p:extLst>
      <p:ext uri="{BB962C8B-B14F-4D97-AF65-F5344CB8AC3E}">
        <p14:creationId xmlns:p14="http://schemas.microsoft.com/office/powerpoint/2010/main" val="15623922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External Trip Changes </a:t>
            </a:r>
            <a:endParaRPr lang="en-US" dirty="0"/>
          </a:p>
        </p:txBody>
      </p:sp>
      <p:sp>
        <p:nvSpPr>
          <p:cNvPr id="3" name="Subtitle 2"/>
          <p:cNvSpPr>
            <a:spLocks noGrp="1"/>
          </p:cNvSpPr>
          <p:nvPr>
            <p:ph type="subTitle" idx="1"/>
          </p:nvPr>
        </p:nvSpPr>
        <p:spPr/>
        <p:txBody>
          <a:bodyPr/>
          <a:lstStyle/>
          <a:p>
            <a:r>
              <a:rPr lang="en-US" dirty="0" smtClean="0"/>
              <a:t>Preloading External “EE” Trips</a:t>
            </a:r>
            <a:endParaRPr lang="en-US" dirty="0"/>
          </a:p>
        </p:txBody>
      </p:sp>
    </p:spTree>
    <p:extLst>
      <p:ext uri="{BB962C8B-B14F-4D97-AF65-F5344CB8AC3E}">
        <p14:creationId xmlns:p14="http://schemas.microsoft.com/office/powerpoint/2010/main" val="22233613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4"/>
            <a:ext cx="7543800" cy="1450757"/>
          </a:xfrm>
        </p:spPr>
        <p:txBody>
          <a:bodyPr>
            <a:normAutofit/>
          </a:bodyPr>
          <a:lstStyle/>
          <a:p>
            <a:r>
              <a:rPr lang="en-US" dirty="0" smtClean="0"/>
              <a:t>Previous Model: EE part of UE Assignment</a:t>
            </a:r>
            <a:endParaRPr lang="en-US" dirty="0"/>
          </a:p>
        </p:txBody>
      </p:sp>
      <p:sp>
        <p:nvSpPr>
          <p:cNvPr id="3" name="Content Placeholder 2"/>
          <p:cNvSpPr>
            <a:spLocks noGrp="1"/>
          </p:cNvSpPr>
          <p:nvPr>
            <p:ph idx="1"/>
          </p:nvPr>
        </p:nvSpPr>
        <p:spPr/>
        <p:txBody>
          <a:bodyPr>
            <a:normAutofit/>
          </a:bodyPr>
          <a:lstStyle/>
          <a:p>
            <a:r>
              <a:rPr lang="en-US" dirty="0" smtClean="0"/>
              <a:t>Two Models: Daily and Time of Day Models Both models do only “UE” assignment. </a:t>
            </a:r>
          </a:p>
          <a:p>
            <a:r>
              <a:rPr lang="en-US" dirty="0" smtClean="0"/>
              <a:t>External Trips by Time Period: Consists of EE and IEEI by </a:t>
            </a:r>
            <a:r>
              <a:rPr lang="en-US" dirty="0"/>
              <a:t>LOV, HOV, LTRK and </a:t>
            </a:r>
            <a:r>
              <a:rPr lang="en-US" dirty="0" smtClean="0"/>
              <a:t>HTRK vehicle classes.</a:t>
            </a:r>
          </a:p>
          <a:p>
            <a:r>
              <a:rPr lang="en-US" dirty="0" smtClean="0"/>
              <a:t>Assignment: All External Trips (EE and IEEI) are assigned as one class external trip class under User Equilibrium “UE” Assignment.</a:t>
            </a:r>
          </a:p>
          <a:p>
            <a:r>
              <a:rPr lang="en-US" dirty="0" smtClean="0"/>
              <a:t>Logic: Most of the through “EE” trips remain on major facilities irrespective of local traffic conditions. For this reason, </a:t>
            </a:r>
          </a:p>
          <a:p>
            <a:pPr lvl="1"/>
            <a:r>
              <a:rPr lang="en-US" dirty="0" smtClean="0"/>
              <a:t>EE trips should be preloaded</a:t>
            </a:r>
          </a:p>
          <a:p>
            <a:pPr lvl="1"/>
            <a:r>
              <a:rPr lang="en-US" dirty="0" smtClean="0"/>
              <a:t>Preload network can be used as the starting point for the resident model</a:t>
            </a:r>
          </a:p>
          <a:p>
            <a:endParaRPr lang="en-US" dirty="0"/>
          </a:p>
        </p:txBody>
      </p:sp>
      <p:sp>
        <p:nvSpPr>
          <p:cNvPr id="4" name="Date Placeholder 3"/>
          <p:cNvSpPr>
            <a:spLocks noGrp="1"/>
          </p:cNvSpPr>
          <p:nvPr>
            <p:ph type="dt" sz="half" idx="2"/>
          </p:nvPr>
        </p:nvSpPr>
        <p:spPr/>
        <p:txBody>
          <a:bodyPr/>
          <a:lstStyle/>
          <a:p>
            <a:r>
              <a:rPr lang="en-US" dirty="0" smtClean="0"/>
              <a:t>December 2016</a:t>
            </a:r>
            <a:endParaRPr lang="en-US" dirty="0"/>
          </a:p>
        </p:txBody>
      </p:sp>
      <p:sp>
        <p:nvSpPr>
          <p:cNvPr id="5" name="Footer Placeholder 4"/>
          <p:cNvSpPr>
            <a:spLocks noGrp="1"/>
          </p:cNvSpPr>
          <p:nvPr>
            <p:ph type="ftr" sz="quarter" idx="3"/>
          </p:nvPr>
        </p:nvSpPr>
        <p:spPr/>
        <p:txBody>
          <a:bodyPr/>
          <a:lstStyle/>
          <a:p>
            <a:r>
              <a:rPr lang="en-US" dirty="0" smtClean="0"/>
              <a:t>CFRPM 6.1 Applications Update Training</a:t>
            </a:r>
            <a:endParaRPr lang="en-US" dirty="0"/>
          </a:p>
        </p:txBody>
      </p:sp>
      <p:sp>
        <p:nvSpPr>
          <p:cNvPr id="6" name="Slide Number Placeholder 5"/>
          <p:cNvSpPr>
            <a:spLocks noGrp="1"/>
          </p:cNvSpPr>
          <p:nvPr>
            <p:ph type="sldNum" sz="quarter" idx="12"/>
          </p:nvPr>
        </p:nvSpPr>
        <p:spPr/>
        <p:txBody>
          <a:bodyPr/>
          <a:lstStyle/>
          <a:p>
            <a:fld id="{1E3F1922-D80D-46FB-82F2-BD404C6866CA}" type="slidenum">
              <a:rPr lang="en-US" smtClean="0"/>
              <a:pPr/>
              <a:t>27</a:t>
            </a:fld>
            <a:endParaRPr lang="en-US" dirty="0"/>
          </a:p>
        </p:txBody>
      </p:sp>
    </p:spTree>
    <p:extLst>
      <p:ext uri="{BB962C8B-B14F-4D97-AF65-F5344CB8AC3E}">
        <p14:creationId xmlns:p14="http://schemas.microsoft.com/office/powerpoint/2010/main" val="13148335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4"/>
            <a:ext cx="7543800" cy="1450757"/>
          </a:xfrm>
        </p:spPr>
        <p:txBody>
          <a:bodyPr/>
          <a:lstStyle/>
          <a:p>
            <a:r>
              <a:rPr lang="en-US" dirty="0" smtClean="0"/>
              <a:t>EE Trips by Time of Day</a:t>
            </a:r>
            <a:endParaRPr lang="en-US" dirty="0"/>
          </a:p>
        </p:txBody>
      </p:sp>
      <p:graphicFrame>
        <p:nvGraphicFramePr>
          <p:cNvPr id="4" name="Table 3"/>
          <p:cNvGraphicFramePr>
            <a:graphicFrameLocks noGrp="1"/>
          </p:cNvGraphicFramePr>
          <p:nvPr>
            <p:extLst/>
          </p:nvPr>
        </p:nvGraphicFramePr>
        <p:xfrm>
          <a:off x="976652" y="3421393"/>
          <a:ext cx="7024348" cy="2520250"/>
        </p:xfrm>
        <a:graphic>
          <a:graphicData uri="http://schemas.openxmlformats.org/drawingml/2006/table">
            <a:tbl>
              <a:tblPr firstRow="1" firstCol="1" bandRow="1">
                <a:tableStyleId>{5C22544A-7EE6-4342-B048-85BDC9FD1C3A}</a:tableStyleId>
              </a:tblPr>
              <a:tblGrid>
                <a:gridCol w="891245"/>
                <a:gridCol w="1416319"/>
                <a:gridCol w="1109742"/>
                <a:gridCol w="787642"/>
                <a:gridCol w="1905000"/>
                <a:gridCol w="914400"/>
              </a:tblGrid>
              <a:tr h="290550">
                <a:tc>
                  <a:txBody>
                    <a:bodyPr/>
                    <a:lstStyle/>
                    <a:p>
                      <a:pPr marL="0" marR="0">
                        <a:lnSpc>
                          <a:spcPct val="107000"/>
                        </a:lnSpc>
                        <a:spcBef>
                          <a:spcPts val="0"/>
                        </a:spcBef>
                        <a:spcAft>
                          <a:spcPts val="0"/>
                        </a:spcAft>
                      </a:pPr>
                      <a:r>
                        <a:rPr lang="en-US" sz="11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r">
                        <a:lnSpc>
                          <a:spcPct val="107000"/>
                        </a:lnSpc>
                        <a:spcBef>
                          <a:spcPts val="0"/>
                        </a:spcBef>
                        <a:spcAft>
                          <a:spcPts val="0"/>
                        </a:spcAft>
                      </a:pPr>
                      <a:r>
                        <a:rPr lang="en-US" sz="1100" dirty="0">
                          <a:solidFill>
                            <a:srgbClr val="FFFF00"/>
                          </a:solidFill>
                          <a:effectLst/>
                        </a:rPr>
                        <a:t>EETAB_A10.MAT</a:t>
                      </a:r>
                      <a:endParaRPr lang="en-US" sz="11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r">
                        <a:lnSpc>
                          <a:spcPct val="107000"/>
                        </a:lnSpc>
                        <a:spcBef>
                          <a:spcPts val="0"/>
                        </a:spcBef>
                        <a:spcAft>
                          <a:spcPts val="0"/>
                        </a:spcAft>
                      </a:pPr>
                      <a:r>
                        <a:rPr lang="en-US" sz="1100" dirty="0">
                          <a:solidFill>
                            <a:srgbClr val="FFFF00"/>
                          </a:solidFill>
                          <a:effectLst/>
                        </a:rPr>
                        <a:t>EE_A10.MAT</a:t>
                      </a:r>
                      <a:endParaRPr lang="en-US" sz="11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gridSpan="3">
                  <a:txBody>
                    <a:bodyPr/>
                    <a:lstStyle/>
                    <a:p>
                      <a:pPr marL="0" marR="0" algn="ctr">
                        <a:lnSpc>
                          <a:spcPct val="107000"/>
                        </a:lnSpc>
                        <a:spcBef>
                          <a:spcPts val="0"/>
                        </a:spcBef>
                        <a:spcAft>
                          <a:spcPts val="0"/>
                        </a:spcAft>
                      </a:pPr>
                      <a:r>
                        <a:rPr lang="en-US" sz="1100" dirty="0">
                          <a:solidFill>
                            <a:srgbClr val="FFFF00"/>
                          </a:solidFill>
                          <a:effectLst/>
                        </a:rPr>
                        <a:t>Special Trips</a:t>
                      </a:r>
                      <a:endParaRPr lang="en-US" sz="11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hMerge="1">
                  <a:txBody>
                    <a:bodyPr/>
                    <a:lstStyle/>
                    <a:p>
                      <a:endParaRPr lang="en-US"/>
                    </a:p>
                  </a:txBody>
                  <a:tcPr/>
                </a:tc>
                <a:tc hMerge="1">
                  <a:txBody>
                    <a:bodyPr/>
                    <a:lstStyle/>
                    <a:p>
                      <a:endParaRPr lang="en-US"/>
                    </a:p>
                  </a:txBody>
                  <a:tcPr/>
                </a:tc>
              </a:tr>
              <a:tr h="435825">
                <a:tc>
                  <a:txBody>
                    <a:bodyPr/>
                    <a:lstStyle/>
                    <a:p>
                      <a:pPr marL="0" marR="0">
                        <a:lnSpc>
                          <a:spcPct val="107000"/>
                        </a:lnSpc>
                        <a:spcBef>
                          <a:spcPts val="0"/>
                        </a:spcBef>
                        <a:spcAft>
                          <a:spcPts val="0"/>
                        </a:spcAft>
                      </a:pPr>
                      <a:r>
                        <a:rPr lang="en-US" sz="1100" dirty="0">
                          <a:solidFill>
                            <a:srgbClr val="FFFF00"/>
                          </a:solidFill>
                          <a:effectLst/>
                        </a:rPr>
                        <a:t>AUTO</a:t>
                      </a:r>
                      <a:endParaRPr lang="en-US" sz="11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r">
                        <a:lnSpc>
                          <a:spcPct val="107000"/>
                        </a:lnSpc>
                        <a:spcBef>
                          <a:spcPts val="0"/>
                        </a:spcBef>
                        <a:spcAft>
                          <a:spcPts val="0"/>
                        </a:spcAft>
                      </a:pPr>
                      <a:r>
                        <a:rPr lang="en-US" sz="1100" dirty="0">
                          <a:effectLst/>
                        </a:rPr>
                        <a:t>                    42,348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r">
                        <a:lnSpc>
                          <a:spcPct val="107000"/>
                        </a:lnSpc>
                        <a:spcBef>
                          <a:spcPts val="0"/>
                        </a:spcBef>
                        <a:spcAft>
                          <a:spcPts val="0"/>
                        </a:spcAft>
                      </a:pPr>
                      <a:r>
                        <a:rPr lang="en-US" sz="11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r">
                        <a:lnSpc>
                          <a:spcPct val="107000"/>
                        </a:lnSpc>
                        <a:spcBef>
                          <a:spcPts val="0"/>
                        </a:spcBef>
                        <a:spcAft>
                          <a:spcPts val="0"/>
                        </a:spcAft>
                      </a:pPr>
                      <a:r>
                        <a:rPr lang="en-US" sz="1100" b="1" dirty="0">
                          <a:effectLst/>
                        </a:rPr>
                        <a:t>IE + EI + EE</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r">
                        <a:lnSpc>
                          <a:spcPct val="107000"/>
                        </a:lnSpc>
                        <a:spcBef>
                          <a:spcPts val="0"/>
                        </a:spcBef>
                        <a:spcAft>
                          <a:spcPts val="0"/>
                        </a:spcAft>
                      </a:pPr>
                      <a:r>
                        <a:rPr lang="en-US" sz="1100" b="1" dirty="0">
                          <a:effectLst/>
                        </a:rPr>
                        <a:t>IE + EI (After Removal of EE)</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r">
                        <a:lnSpc>
                          <a:spcPct val="107000"/>
                        </a:lnSpc>
                        <a:spcBef>
                          <a:spcPts val="0"/>
                        </a:spcBef>
                        <a:spcAft>
                          <a:spcPts val="0"/>
                        </a:spcAft>
                      </a:pPr>
                      <a:r>
                        <a:rPr lang="en-US" sz="1100" b="1" dirty="0">
                          <a:effectLst/>
                        </a:rPr>
                        <a:t> EE Trips</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r>
              <a:tr h="342424">
                <a:tc>
                  <a:txBody>
                    <a:bodyPr/>
                    <a:lstStyle/>
                    <a:p>
                      <a:pPr marL="0" marR="0">
                        <a:lnSpc>
                          <a:spcPct val="107000"/>
                        </a:lnSpc>
                        <a:spcBef>
                          <a:spcPts val="0"/>
                        </a:spcBef>
                        <a:spcAft>
                          <a:spcPts val="0"/>
                        </a:spcAft>
                      </a:pPr>
                      <a:r>
                        <a:rPr lang="en-US" sz="1100" dirty="0">
                          <a:solidFill>
                            <a:srgbClr val="FFFF00"/>
                          </a:solidFill>
                          <a:effectLst/>
                        </a:rPr>
                        <a:t>EE_LOV</a:t>
                      </a:r>
                      <a:endParaRPr lang="en-US" sz="11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r">
                        <a:lnSpc>
                          <a:spcPct val="107000"/>
                        </a:lnSpc>
                        <a:spcBef>
                          <a:spcPts val="0"/>
                        </a:spcBef>
                        <a:spcAft>
                          <a:spcPts val="0"/>
                        </a:spcAft>
                      </a:pPr>
                      <a:r>
                        <a:rPr lang="en-US" sz="11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r">
                        <a:lnSpc>
                          <a:spcPct val="107000"/>
                        </a:lnSpc>
                        <a:spcBef>
                          <a:spcPts val="0"/>
                        </a:spcBef>
                        <a:spcAft>
                          <a:spcPts val="0"/>
                        </a:spcAft>
                      </a:pPr>
                      <a:r>
                        <a:rPr lang="en-US" sz="1100" dirty="0">
                          <a:effectLst/>
                        </a:rPr>
                        <a:t>            26,571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r">
                        <a:lnSpc>
                          <a:spcPct val="107000"/>
                        </a:lnSpc>
                        <a:spcBef>
                          <a:spcPts val="0"/>
                        </a:spcBef>
                        <a:spcAft>
                          <a:spcPts val="0"/>
                        </a:spcAft>
                      </a:pPr>
                      <a:r>
                        <a:rPr lang="en-US" sz="1100" dirty="0">
                          <a:effectLst/>
                        </a:rPr>
                        <a:t>             270,775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r">
                        <a:lnSpc>
                          <a:spcPct val="107000"/>
                        </a:lnSpc>
                        <a:spcBef>
                          <a:spcPts val="0"/>
                        </a:spcBef>
                        <a:spcAft>
                          <a:spcPts val="0"/>
                        </a:spcAft>
                      </a:pPr>
                      <a:r>
                        <a:rPr lang="en-US" sz="1100" dirty="0">
                          <a:effectLst/>
                        </a:rPr>
                        <a:t>                                          244,204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r">
                        <a:lnSpc>
                          <a:spcPct val="107000"/>
                        </a:lnSpc>
                        <a:spcBef>
                          <a:spcPts val="0"/>
                        </a:spcBef>
                        <a:spcAft>
                          <a:spcPts val="0"/>
                        </a:spcAft>
                      </a:pPr>
                      <a:r>
                        <a:rPr lang="en-US" sz="1100" dirty="0">
                          <a:effectLst/>
                        </a:rPr>
                        <a:t>         26,571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r>
              <a:tr h="342424">
                <a:tc>
                  <a:txBody>
                    <a:bodyPr/>
                    <a:lstStyle/>
                    <a:p>
                      <a:pPr marL="0" marR="0">
                        <a:lnSpc>
                          <a:spcPct val="107000"/>
                        </a:lnSpc>
                        <a:spcBef>
                          <a:spcPts val="0"/>
                        </a:spcBef>
                        <a:spcAft>
                          <a:spcPts val="0"/>
                        </a:spcAft>
                      </a:pPr>
                      <a:r>
                        <a:rPr lang="en-US" sz="1100" dirty="0">
                          <a:solidFill>
                            <a:srgbClr val="FFFF00"/>
                          </a:solidFill>
                          <a:effectLst/>
                        </a:rPr>
                        <a:t>EE_HOV</a:t>
                      </a:r>
                      <a:endParaRPr lang="en-US" sz="11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r">
                        <a:lnSpc>
                          <a:spcPct val="107000"/>
                        </a:lnSpc>
                        <a:spcBef>
                          <a:spcPts val="0"/>
                        </a:spcBef>
                        <a:spcAft>
                          <a:spcPts val="0"/>
                        </a:spcAft>
                      </a:pPr>
                      <a:r>
                        <a:rPr lang="en-US" sz="11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r">
                        <a:lnSpc>
                          <a:spcPct val="107000"/>
                        </a:lnSpc>
                        <a:spcBef>
                          <a:spcPts val="0"/>
                        </a:spcBef>
                        <a:spcAft>
                          <a:spcPts val="0"/>
                        </a:spcAft>
                      </a:pPr>
                      <a:r>
                        <a:rPr lang="en-US" sz="1100" dirty="0">
                          <a:effectLst/>
                        </a:rPr>
                        <a:t>              8,102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r">
                        <a:lnSpc>
                          <a:spcPct val="107000"/>
                        </a:lnSpc>
                        <a:spcBef>
                          <a:spcPts val="0"/>
                        </a:spcBef>
                        <a:spcAft>
                          <a:spcPts val="0"/>
                        </a:spcAft>
                      </a:pPr>
                      <a:r>
                        <a:rPr lang="en-US" sz="1100" dirty="0">
                          <a:effectLst/>
                        </a:rPr>
                        <a:t>             210,225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r">
                        <a:lnSpc>
                          <a:spcPct val="107000"/>
                        </a:lnSpc>
                        <a:spcBef>
                          <a:spcPts val="0"/>
                        </a:spcBef>
                        <a:spcAft>
                          <a:spcPts val="0"/>
                        </a:spcAft>
                      </a:pPr>
                      <a:r>
                        <a:rPr lang="en-US" sz="1100" dirty="0">
                          <a:effectLst/>
                        </a:rPr>
                        <a:t>                                          202,123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r">
                        <a:lnSpc>
                          <a:spcPct val="107000"/>
                        </a:lnSpc>
                        <a:spcBef>
                          <a:spcPts val="0"/>
                        </a:spcBef>
                        <a:spcAft>
                          <a:spcPts val="0"/>
                        </a:spcAft>
                      </a:pPr>
                      <a:r>
                        <a:rPr lang="en-US" sz="1100" dirty="0">
                          <a:effectLst/>
                        </a:rPr>
                        <a:t>           8,102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r>
              <a:tr h="342424">
                <a:tc>
                  <a:txBody>
                    <a:bodyPr/>
                    <a:lstStyle/>
                    <a:p>
                      <a:pPr marL="0" marR="0">
                        <a:lnSpc>
                          <a:spcPct val="107000"/>
                        </a:lnSpc>
                        <a:spcBef>
                          <a:spcPts val="0"/>
                        </a:spcBef>
                        <a:spcAft>
                          <a:spcPts val="0"/>
                        </a:spcAft>
                      </a:pPr>
                      <a:r>
                        <a:rPr lang="en-US" sz="1100" dirty="0">
                          <a:solidFill>
                            <a:srgbClr val="FFFF00"/>
                          </a:solidFill>
                          <a:effectLst/>
                        </a:rPr>
                        <a:t>EE_LRTK</a:t>
                      </a:r>
                      <a:endParaRPr lang="en-US" sz="11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r">
                        <a:lnSpc>
                          <a:spcPct val="107000"/>
                        </a:lnSpc>
                        <a:spcBef>
                          <a:spcPts val="0"/>
                        </a:spcBef>
                        <a:spcAft>
                          <a:spcPts val="0"/>
                        </a:spcAft>
                      </a:pPr>
                      <a:r>
                        <a:rPr lang="en-US" sz="11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r">
                        <a:lnSpc>
                          <a:spcPct val="107000"/>
                        </a:lnSpc>
                        <a:spcBef>
                          <a:spcPts val="0"/>
                        </a:spcBef>
                        <a:spcAft>
                          <a:spcPts val="0"/>
                        </a:spcAft>
                      </a:pPr>
                      <a:r>
                        <a:rPr lang="en-US" sz="1100" dirty="0">
                          <a:effectLst/>
                        </a:rPr>
                        <a:t>              1,908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r">
                        <a:lnSpc>
                          <a:spcPct val="107000"/>
                        </a:lnSpc>
                        <a:spcBef>
                          <a:spcPts val="0"/>
                        </a:spcBef>
                        <a:spcAft>
                          <a:spcPts val="0"/>
                        </a:spcAft>
                      </a:pPr>
                      <a:r>
                        <a:rPr lang="en-US" sz="1100" dirty="0">
                          <a:effectLst/>
                        </a:rPr>
                        <a:t>         1,335,500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r">
                        <a:lnSpc>
                          <a:spcPct val="107000"/>
                        </a:lnSpc>
                        <a:spcBef>
                          <a:spcPts val="0"/>
                        </a:spcBef>
                        <a:spcAft>
                          <a:spcPts val="0"/>
                        </a:spcAft>
                      </a:pPr>
                      <a:r>
                        <a:rPr lang="en-US" sz="1100" dirty="0">
                          <a:effectLst/>
                        </a:rPr>
                        <a:t>                                      1,333,591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r">
                        <a:lnSpc>
                          <a:spcPct val="107000"/>
                        </a:lnSpc>
                        <a:spcBef>
                          <a:spcPts val="0"/>
                        </a:spcBef>
                        <a:spcAft>
                          <a:spcPts val="0"/>
                        </a:spcAft>
                      </a:pPr>
                      <a:r>
                        <a:rPr lang="en-US" sz="1100" dirty="0">
                          <a:effectLst/>
                        </a:rPr>
                        <a:t>           1,909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r>
              <a:tr h="342424">
                <a:tc>
                  <a:txBody>
                    <a:bodyPr/>
                    <a:lstStyle/>
                    <a:p>
                      <a:pPr marL="0" marR="0">
                        <a:lnSpc>
                          <a:spcPct val="107000"/>
                        </a:lnSpc>
                        <a:spcBef>
                          <a:spcPts val="0"/>
                        </a:spcBef>
                        <a:spcAft>
                          <a:spcPts val="0"/>
                        </a:spcAft>
                      </a:pPr>
                      <a:r>
                        <a:rPr lang="en-US" sz="1100" dirty="0">
                          <a:solidFill>
                            <a:srgbClr val="FFFF00"/>
                          </a:solidFill>
                          <a:effectLst/>
                        </a:rPr>
                        <a:t>EE_HRTK</a:t>
                      </a:r>
                      <a:endParaRPr lang="en-US" sz="11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r">
                        <a:lnSpc>
                          <a:spcPct val="107000"/>
                        </a:lnSpc>
                        <a:spcBef>
                          <a:spcPts val="0"/>
                        </a:spcBef>
                        <a:spcAft>
                          <a:spcPts val="0"/>
                        </a:spcAft>
                      </a:pPr>
                      <a:r>
                        <a:rPr lang="en-US" sz="11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r">
                        <a:lnSpc>
                          <a:spcPct val="107000"/>
                        </a:lnSpc>
                        <a:spcBef>
                          <a:spcPts val="0"/>
                        </a:spcBef>
                        <a:spcAft>
                          <a:spcPts val="0"/>
                        </a:spcAft>
                      </a:pPr>
                      <a:r>
                        <a:rPr lang="en-US" sz="1100" dirty="0">
                          <a:effectLst/>
                        </a:rPr>
                        <a:t>              5,767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r">
                        <a:lnSpc>
                          <a:spcPct val="107000"/>
                        </a:lnSpc>
                        <a:spcBef>
                          <a:spcPts val="0"/>
                        </a:spcBef>
                        <a:spcAft>
                          <a:spcPts val="0"/>
                        </a:spcAft>
                      </a:pPr>
                      <a:r>
                        <a:rPr lang="en-US" sz="1100" dirty="0">
                          <a:effectLst/>
                        </a:rPr>
                        <a:t>             346,655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r">
                        <a:lnSpc>
                          <a:spcPct val="107000"/>
                        </a:lnSpc>
                        <a:spcBef>
                          <a:spcPts val="0"/>
                        </a:spcBef>
                        <a:spcAft>
                          <a:spcPts val="0"/>
                        </a:spcAft>
                      </a:pPr>
                      <a:r>
                        <a:rPr lang="en-US" sz="1100" dirty="0">
                          <a:effectLst/>
                        </a:rPr>
                        <a:t>                                          340,888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r">
                        <a:lnSpc>
                          <a:spcPct val="107000"/>
                        </a:lnSpc>
                        <a:spcBef>
                          <a:spcPts val="0"/>
                        </a:spcBef>
                        <a:spcAft>
                          <a:spcPts val="0"/>
                        </a:spcAft>
                      </a:pPr>
                      <a:r>
                        <a:rPr lang="en-US" sz="1100" dirty="0">
                          <a:effectLst/>
                        </a:rPr>
                        <a:t>           5,767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r>
              <a:tr h="342424">
                <a:tc>
                  <a:txBody>
                    <a:bodyPr/>
                    <a:lstStyle/>
                    <a:p>
                      <a:pPr marL="0" marR="0">
                        <a:lnSpc>
                          <a:spcPct val="107000"/>
                        </a:lnSpc>
                        <a:spcBef>
                          <a:spcPts val="0"/>
                        </a:spcBef>
                        <a:spcAft>
                          <a:spcPts val="0"/>
                        </a:spcAft>
                      </a:pPr>
                      <a:r>
                        <a:rPr lang="en-US" sz="1100" dirty="0">
                          <a:solidFill>
                            <a:srgbClr val="FFFF00"/>
                          </a:solidFill>
                          <a:effectLst/>
                        </a:rPr>
                        <a:t>Total</a:t>
                      </a:r>
                      <a:endParaRPr lang="en-US" sz="11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r">
                        <a:lnSpc>
                          <a:spcPct val="107000"/>
                        </a:lnSpc>
                        <a:spcBef>
                          <a:spcPts val="0"/>
                        </a:spcBef>
                        <a:spcAft>
                          <a:spcPts val="0"/>
                        </a:spcAft>
                      </a:pPr>
                      <a:r>
                        <a:rPr lang="en-US" sz="1100" dirty="0">
                          <a:effectLst/>
                        </a:rPr>
                        <a:t>                    42,348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r">
                        <a:lnSpc>
                          <a:spcPct val="107000"/>
                        </a:lnSpc>
                        <a:spcBef>
                          <a:spcPts val="0"/>
                        </a:spcBef>
                        <a:spcAft>
                          <a:spcPts val="0"/>
                        </a:spcAft>
                      </a:pPr>
                      <a:r>
                        <a:rPr lang="en-US" sz="1100" dirty="0">
                          <a:effectLst/>
                        </a:rPr>
                        <a:t>            42,348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r">
                        <a:lnSpc>
                          <a:spcPct val="107000"/>
                        </a:lnSpc>
                        <a:spcBef>
                          <a:spcPts val="0"/>
                        </a:spcBef>
                        <a:spcAft>
                          <a:spcPts val="0"/>
                        </a:spcAft>
                      </a:pPr>
                      <a:r>
                        <a:rPr lang="en-US" sz="1100" dirty="0">
                          <a:effectLst/>
                        </a:rPr>
                        <a:t>         2,163,155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r">
                        <a:lnSpc>
                          <a:spcPct val="107000"/>
                        </a:lnSpc>
                        <a:spcBef>
                          <a:spcPts val="0"/>
                        </a:spcBef>
                        <a:spcAft>
                          <a:spcPts val="0"/>
                        </a:spcAft>
                      </a:pPr>
                      <a:r>
                        <a:rPr lang="en-US" sz="1100" dirty="0">
                          <a:effectLst/>
                        </a:rPr>
                        <a:t>                                      2,120,806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r">
                        <a:lnSpc>
                          <a:spcPct val="107000"/>
                        </a:lnSpc>
                        <a:spcBef>
                          <a:spcPts val="0"/>
                        </a:spcBef>
                        <a:spcAft>
                          <a:spcPts val="0"/>
                        </a:spcAft>
                      </a:pPr>
                      <a:r>
                        <a:rPr lang="en-US" sz="1100" dirty="0">
                          <a:effectLst/>
                        </a:rPr>
                        <a:t>         42,349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r>
            </a:tbl>
          </a:graphicData>
        </a:graphic>
      </p:graphicFrame>
      <p:sp>
        <p:nvSpPr>
          <p:cNvPr id="5" name="Rectangle 1"/>
          <p:cNvSpPr>
            <a:spLocks noChangeArrowheads="1"/>
          </p:cNvSpPr>
          <p:nvPr/>
        </p:nvSpPr>
        <p:spPr bwMode="auto">
          <a:xfrm>
            <a:off x="628650" y="1967149"/>
            <a:ext cx="6807994" cy="1454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marL="257175" indent="-257175" defTabSz="685800" eaLnBrk="0" fontAlgn="base" hangingPunct="0">
              <a:spcBef>
                <a:spcPct val="0"/>
              </a:spcBef>
              <a:spcAft>
                <a:spcPct val="0"/>
              </a:spcAft>
              <a:buFont typeface="Arial" panose="020B0604020202020204" pitchFamily="34" charset="0"/>
              <a:buChar char="•"/>
            </a:pPr>
            <a:r>
              <a:rPr lang="en-US" altLang="en-US" sz="1500" dirty="0">
                <a:latin typeface="Calibri" panose="020F0502020204030204" pitchFamily="34" charset="0"/>
                <a:ea typeface="Calibri" panose="020F0502020204030204" pitchFamily="34" charset="0"/>
                <a:cs typeface="Times New Roman" panose="02020603050405020304" pitchFamily="18" charset="0"/>
              </a:rPr>
              <a:t>External trips by time of day “EE_A10.MAT” were computed from the daily external trips “EETAB.MAT” and diurnal factors.</a:t>
            </a:r>
          </a:p>
          <a:p>
            <a:pPr marL="257175" indent="-257175" defTabSz="685800" eaLnBrk="0" fontAlgn="base" hangingPunct="0">
              <a:spcBef>
                <a:spcPct val="0"/>
              </a:spcBef>
              <a:spcAft>
                <a:spcPct val="0"/>
              </a:spcAft>
              <a:buFont typeface="Arial" panose="020B0604020202020204" pitchFamily="34" charset="0"/>
              <a:buChar char="•"/>
            </a:pPr>
            <a:r>
              <a:rPr lang="en-US" altLang="en-US" sz="1500" dirty="0"/>
              <a:t>Current model:  EE_A10.MAT is combined with IE+ EI trips and Diurnal Factors were applied to split by time period.</a:t>
            </a:r>
          </a:p>
          <a:p>
            <a:pPr marL="257175" indent="-257175" defTabSz="685800" eaLnBrk="0" fontAlgn="base" hangingPunct="0">
              <a:spcBef>
                <a:spcPct val="0"/>
              </a:spcBef>
              <a:spcAft>
                <a:spcPct val="0"/>
              </a:spcAft>
              <a:buFont typeface="Arial" panose="020B0604020202020204" pitchFamily="34" charset="0"/>
              <a:buChar char="•"/>
            </a:pPr>
            <a:r>
              <a:rPr lang="en-US" altLang="en-US" sz="1500" dirty="0"/>
              <a:t>Preloaded Model: EE_A10.MAT were not combined with IE + EI and Diurnal Factors were applied directly on EE_A10.MAT to produce EE trips by time of day.</a:t>
            </a:r>
            <a:endParaRPr lang="en-US" altLang="en-US" sz="2700" dirty="0">
              <a:latin typeface="Arial" panose="020B0604020202020204" pitchFamily="34" charset="0"/>
            </a:endParaRPr>
          </a:p>
        </p:txBody>
      </p:sp>
      <p:sp>
        <p:nvSpPr>
          <p:cNvPr id="3" name="Date Placeholder 2"/>
          <p:cNvSpPr>
            <a:spLocks noGrp="1"/>
          </p:cNvSpPr>
          <p:nvPr>
            <p:ph type="dt" sz="half" idx="2"/>
          </p:nvPr>
        </p:nvSpPr>
        <p:spPr/>
        <p:txBody>
          <a:bodyPr/>
          <a:lstStyle/>
          <a:p>
            <a:r>
              <a:rPr lang="en-US" dirty="0" smtClean="0"/>
              <a:t>December 2016</a:t>
            </a:r>
            <a:endParaRPr lang="en-US" dirty="0"/>
          </a:p>
        </p:txBody>
      </p:sp>
      <p:sp>
        <p:nvSpPr>
          <p:cNvPr id="6" name="Footer Placeholder 5"/>
          <p:cNvSpPr>
            <a:spLocks noGrp="1"/>
          </p:cNvSpPr>
          <p:nvPr>
            <p:ph type="ftr" sz="quarter" idx="3"/>
          </p:nvPr>
        </p:nvSpPr>
        <p:spPr/>
        <p:txBody>
          <a:bodyPr/>
          <a:lstStyle/>
          <a:p>
            <a:r>
              <a:rPr lang="en-US" dirty="0" smtClean="0"/>
              <a:t>CFRPM 6.1 Applications Update Training</a:t>
            </a:r>
            <a:endParaRPr lang="en-US" dirty="0"/>
          </a:p>
        </p:txBody>
      </p:sp>
      <p:sp>
        <p:nvSpPr>
          <p:cNvPr id="7" name="Slide Number Placeholder 6"/>
          <p:cNvSpPr>
            <a:spLocks noGrp="1"/>
          </p:cNvSpPr>
          <p:nvPr>
            <p:ph type="sldNum" sz="quarter" idx="12"/>
          </p:nvPr>
        </p:nvSpPr>
        <p:spPr/>
        <p:txBody>
          <a:bodyPr/>
          <a:lstStyle/>
          <a:p>
            <a:fld id="{1E3F1922-D80D-46FB-82F2-BD404C6866CA}" type="slidenum">
              <a:rPr lang="en-US" smtClean="0"/>
              <a:pPr/>
              <a:t>28</a:t>
            </a:fld>
            <a:endParaRPr lang="en-US" dirty="0"/>
          </a:p>
        </p:txBody>
      </p:sp>
    </p:spTree>
    <p:extLst>
      <p:ext uri="{BB962C8B-B14F-4D97-AF65-F5344CB8AC3E}">
        <p14:creationId xmlns:p14="http://schemas.microsoft.com/office/powerpoint/2010/main" val="2110787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4"/>
            <a:ext cx="7543800" cy="1450757"/>
          </a:xfrm>
        </p:spPr>
        <p:txBody>
          <a:bodyPr>
            <a:normAutofit/>
          </a:bodyPr>
          <a:lstStyle/>
          <a:p>
            <a:r>
              <a:rPr lang="en-US" dirty="0" smtClean="0"/>
              <a:t>Script Modifications for EE Preload: Time of Day</a:t>
            </a:r>
            <a:endParaRPr lang="en-US" dirty="0"/>
          </a:p>
        </p:txBody>
      </p:sp>
      <p:sp>
        <p:nvSpPr>
          <p:cNvPr id="3" name="Content Placeholder 2"/>
          <p:cNvSpPr>
            <a:spLocks noGrp="1"/>
          </p:cNvSpPr>
          <p:nvPr>
            <p:ph idx="1"/>
          </p:nvPr>
        </p:nvSpPr>
        <p:spPr/>
        <p:txBody>
          <a:bodyPr>
            <a:normAutofit fontScale="62500" lnSpcReduction="20000"/>
          </a:bodyPr>
          <a:lstStyle/>
          <a:p>
            <a:r>
              <a:rPr lang="en-US" b="1" u="sng" dirty="0"/>
              <a:t>Distribution &gt; MATMAN  &gt; MATMAT00T.S</a:t>
            </a:r>
            <a:r>
              <a:rPr lang="en-US" dirty="0"/>
              <a:t>:  Computes peak external trips by vehicle class: LOV,HOV, LTRK and HTRK from EXTTRP2_PK.TEM, AALOVHOV_PK.TEM. Additionally subtracts these EE trips from SPECIAL_{ALT}{YEAR}_PK.MAT  and writes out SPECIAL_no_EE_{ALT}{YEAR}_PK.MAT</a:t>
            </a:r>
          </a:p>
          <a:p>
            <a:r>
              <a:rPr lang="en-US" b="1" u="sng" dirty="0"/>
              <a:t>Distribution &gt; MATMAN  &gt; MATMAT00Q.S</a:t>
            </a:r>
            <a:r>
              <a:rPr lang="en-US" dirty="0"/>
              <a:t>: Modified to use SPECIAL_no_EE_{ALT}{YEAR}_PK.MAT instead of all external peak trips.</a:t>
            </a:r>
          </a:p>
          <a:p>
            <a:r>
              <a:rPr lang="en-US" b="1" u="sng" dirty="0"/>
              <a:t>Modechoice &gt;  MCMAT00X.S</a:t>
            </a:r>
            <a:r>
              <a:rPr lang="en-US" dirty="0"/>
              <a:t>:  Computes peak external trips by four vehicle classes: LOV,HOV, LTRK and HTRK from Temp\EXTTRP2_OP.TEM, AALOVHOV_OP.TEM, EXTTRP2_PK.TEM, AALOVHOV_PK.TEM. Additionally subtracts these EE trips from SPECIAL_{ALT}{YEAR}.MAT  and writes out SPECIAL_no_EE_{ALT}{YEAR}.MAT</a:t>
            </a:r>
          </a:p>
          <a:p>
            <a:r>
              <a:rPr lang="en-US" b="1" u="sng" dirty="0"/>
              <a:t>Distribution &gt; MATMAN  &gt; MCMAT00U.S</a:t>
            </a:r>
            <a:r>
              <a:rPr lang="en-US" dirty="0"/>
              <a:t>: Modified to use SPECIAL_no_EE_{ALT}{YEAR}.MAT instead of all external peak trips.</a:t>
            </a:r>
          </a:p>
          <a:p>
            <a:r>
              <a:rPr lang="en-US" b="1" u="sng" dirty="0"/>
              <a:t>Assignment &gt; TSHWY00E.S:</a:t>
            </a:r>
            <a:r>
              <a:rPr lang="en-US" dirty="0"/>
              <a:t> New highway assignment to assign EE – AM trips. Writes out loaded external AM network HWYLOAD_AM_{ALT}{YEAR}_EE.NET</a:t>
            </a:r>
          </a:p>
          <a:p>
            <a:r>
              <a:rPr lang="en-US" b="1" u="sng" dirty="0"/>
              <a:t>Assignment &gt; TSHWY00F.S:</a:t>
            </a:r>
            <a:r>
              <a:rPr lang="en-US" dirty="0"/>
              <a:t> New highway assignment to assign EE – MD trips. Writes out loaded external AM network HWYLOAD_MD_{ALT}{YEAR}_EE.NET</a:t>
            </a:r>
          </a:p>
          <a:p>
            <a:r>
              <a:rPr lang="en-US" b="1" u="sng" dirty="0"/>
              <a:t>Assignment &gt;TSHWY00G.S</a:t>
            </a:r>
            <a:r>
              <a:rPr lang="en-US" b="1" dirty="0"/>
              <a:t>:</a:t>
            </a:r>
            <a:r>
              <a:rPr lang="en-US" dirty="0"/>
              <a:t> New highway assignment to assign EE – PM trips. Writes out loaded external AM network HWYLOAD_PM_{ALT}{YEAR}_EE.NET</a:t>
            </a:r>
          </a:p>
          <a:p>
            <a:r>
              <a:rPr lang="en-US" b="1" u="sng" dirty="0"/>
              <a:t>Assignment &gt;TSHWY00L.S</a:t>
            </a:r>
            <a:r>
              <a:rPr lang="en-US" dirty="0"/>
              <a:t>: New highway assignment to assign EE – NT trips. Writes out loaded external AM network HWYLOAD_NT_{ALT}{YEAR}_</a:t>
            </a:r>
            <a:r>
              <a:rPr lang="en-US" dirty="0" smtClean="0"/>
              <a:t>EE.NET</a:t>
            </a:r>
            <a:endParaRPr lang="en-US" dirty="0"/>
          </a:p>
        </p:txBody>
      </p:sp>
      <p:sp>
        <p:nvSpPr>
          <p:cNvPr id="4" name="Date Placeholder 3"/>
          <p:cNvSpPr>
            <a:spLocks noGrp="1"/>
          </p:cNvSpPr>
          <p:nvPr>
            <p:ph type="dt" sz="half" idx="2"/>
          </p:nvPr>
        </p:nvSpPr>
        <p:spPr/>
        <p:txBody>
          <a:bodyPr/>
          <a:lstStyle/>
          <a:p>
            <a:r>
              <a:rPr lang="en-US" dirty="0" smtClean="0"/>
              <a:t>December 2016</a:t>
            </a:r>
            <a:endParaRPr lang="en-US" dirty="0"/>
          </a:p>
        </p:txBody>
      </p:sp>
      <p:sp>
        <p:nvSpPr>
          <p:cNvPr id="5" name="Footer Placeholder 4"/>
          <p:cNvSpPr>
            <a:spLocks noGrp="1"/>
          </p:cNvSpPr>
          <p:nvPr>
            <p:ph type="ftr" sz="quarter" idx="3"/>
          </p:nvPr>
        </p:nvSpPr>
        <p:spPr/>
        <p:txBody>
          <a:bodyPr/>
          <a:lstStyle/>
          <a:p>
            <a:r>
              <a:rPr lang="en-US" dirty="0" smtClean="0"/>
              <a:t>CFRPM 6.1 Applications Update Training</a:t>
            </a:r>
            <a:endParaRPr lang="en-US" dirty="0"/>
          </a:p>
        </p:txBody>
      </p:sp>
      <p:sp>
        <p:nvSpPr>
          <p:cNvPr id="6" name="Slide Number Placeholder 5"/>
          <p:cNvSpPr>
            <a:spLocks noGrp="1"/>
          </p:cNvSpPr>
          <p:nvPr>
            <p:ph type="sldNum" sz="quarter" idx="12"/>
          </p:nvPr>
        </p:nvSpPr>
        <p:spPr/>
        <p:txBody>
          <a:bodyPr/>
          <a:lstStyle/>
          <a:p>
            <a:fld id="{1E3F1922-D80D-46FB-82F2-BD404C6866CA}" type="slidenum">
              <a:rPr lang="en-US" smtClean="0"/>
              <a:pPr/>
              <a:t>29</a:t>
            </a:fld>
            <a:endParaRPr lang="en-US" dirty="0"/>
          </a:p>
        </p:txBody>
      </p:sp>
    </p:spTree>
    <p:extLst>
      <p:ext uri="{BB962C8B-B14F-4D97-AF65-F5344CB8AC3E}">
        <p14:creationId xmlns:p14="http://schemas.microsoft.com/office/powerpoint/2010/main" val="3173742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normAutofit fontScale="92500" lnSpcReduction="20000"/>
          </a:bodyPr>
          <a:lstStyle/>
          <a:p>
            <a:pPr>
              <a:buFont typeface="Wingdings" pitchFamily="2" charset="2"/>
              <a:buChar char="q"/>
            </a:pPr>
            <a:r>
              <a:rPr lang="en-US" sz="2800" dirty="0"/>
              <a:t>Use of Graphical User Interface </a:t>
            </a:r>
            <a:endParaRPr lang="en-US" sz="2800" dirty="0" smtClean="0"/>
          </a:p>
          <a:p>
            <a:pPr>
              <a:buFont typeface="Wingdings" pitchFamily="2" charset="2"/>
              <a:buChar char="q"/>
            </a:pPr>
            <a:r>
              <a:rPr lang="en-US" sz="2800" dirty="0"/>
              <a:t>Subarea Analysis </a:t>
            </a:r>
            <a:r>
              <a:rPr lang="en-US" sz="2800" dirty="0" smtClean="0"/>
              <a:t>Process</a:t>
            </a:r>
          </a:p>
          <a:p>
            <a:pPr>
              <a:buFont typeface="Wingdings" pitchFamily="2" charset="2"/>
              <a:buChar char="q"/>
            </a:pPr>
            <a:r>
              <a:rPr lang="en-US" sz="2800" dirty="0"/>
              <a:t>Customized MPO </a:t>
            </a:r>
            <a:r>
              <a:rPr lang="en-US" sz="2800" dirty="0" smtClean="0"/>
              <a:t>Reporting</a:t>
            </a:r>
          </a:p>
          <a:p>
            <a:pPr>
              <a:buFont typeface="Wingdings" pitchFamily="2" charset="2"/>
              <a:buChar char="q"/>
            </a:pPr>
            <a:r>
              <a:rPr lang="en-US" sz="2800" dirty="0" smtClean="0"/>
              <a:t>Use of Dummy/Unused Zone Centroids</a:t>
            </a:r>
          </a:p>
          <a:p>
            <a:pPr>
              <a:buFont typeface="Wingdings" pitchFamily="2" charset="2"/>
              <a:buChar char="q"/>
            </a:pPr>
            <a:r>
              <a:rPr lang="en-US" sz="2800" dirty="0" smtClean="0"/>
              <a:t>Other Informational Items:</a:t>
            </a:r>
          </a:p>
          <a:p>
            <a:pPr lvl="1">
              <a:buFont typeface="Wingdings" pitchFamily="2" charset="2"/>
              <a:buChar char="q"/>
            </a:pPr>
            <a:r>
              <a:rPr lang="en-US" sz="2600" dirty="0" smtClean="0"/>
              <a:t>External Trip Changes</a:t>
            </a:r>
          </a:p>
          <a:p>
            <a:pPr lvl="1">
              <a:buFont typeface="Wingdings" pitchFamily="2" charset="2"/>
              <a:buChar char="q"/>
            </a:pPr>
            <a:r>
              <a:rPr lang="en-US" sz="2600" dirty="0" smtClean="0"/>
              <a:t>MPO-Specific Network Attribute Coding</a:t>
            </a:r>
          </a:p>
          <a:p>
            <a:pPr lvl="1">
              <a:buFont typeface="Wingdings" pitchFamily="2" charset="2"/>
              <a:buChar char="q"/>
            </a:pPr>
            <a:r>
              <a:rPr lang="en-US" sz="2600" dirty="0" smtClean="0"/>
              <a:t>Trip Rate Adjustments</a:t>
            </a:r>
          </a:p>
          <a:p>
            <a:pPr lvl="1">
              <a:buFont typeface="Wingdings" pitchFamily="2" charset="2"/>
              <a:buChar char="q"/>
            </a:pPr>
            <a:r>
              <a:rPr lang="en-US" sz="2600" dirty="0" smtClean="0"/>
              <a:t>Wiki</a:t>
            </a:r>
          </a:p>
          <a:p>
            <a:pPr lvl="1">
              <a:buFont typeface="Wingdings" pitchFamily="2" charset="2"/>
              <a:buChar char="q"/>
            </a:pPr>
            <a:r>
              <a:rPr lang="en-US" sz="2600" dirty="0" smtClean="0"/>
              <a:t>User’s Documentation and Validation Reports</a:t>
            </a:r>
          </a:p>
          <a:p>
            <a:pPr>
              <a:buFont typeface="Wingdings" pitchFamily="2" charset="2"/>
              <a:buChar char="q"/>
            </a:pPr>
            <a:endParaRPr lang="en-US" dirty="0" smtClean="0"/>
          </a:p>
          <a:p>
            <a:pPr>
              <a:buFont typeface="Wingdings" pitchFamily="2" charset="2"/>
              <a:buChar char="q"/>
            </a:pPr>
            <a:endParaRPr lang="en-US" dirty="0" smtClean="0"/>
          </a:p>
          <a:p>
            <a:pPr>
              <a:buFont typeface="Wingdings" pitchFamily="2" charset="2"/>
              <a:buChar char="q"/>
            </a:pPr>
            <a:endParaRPr lang="en-US" dirty="0" smtClean="0"/>
          </a:p>
          <a:p>
            <a:pPr>
              <a:buFont typeface="Wingdings" pitchFamily="2" charset="2"/>
              <a:buChar char="q"/>
            </a:pPr>
            <a:endParaRPr lang="en-US" dirty="0"/>
          </a:p>
        </p:txBody>
      </p:sp>
      <p:sp>
        <p:nvSpPr>
          <p:cNvPr id="4" name="Slide Number Placeholder 3"/>
          <p:cNvSpPr>
            <a:spLocks noGrp="1"/>
          </p:cNvSpPr>
          <p:nvPr>
            <p:ph type="sldNum" sz="quarter" idx="12"/>
          </p:nvPr>
        </p:nvSpPr>
        <p:spPr/>
        <p:txBody>
          <a:bodyPr/>
          <a:lstStyle/>
          <a:p>
            <a:fld id="{1E3F1922-D80D-46FB-82F2-BD404C6866CA}" type="slidenum">
              <a:rPr lang="en-US" smtClean="0"/>
              <a:pPr/>
              <a:t>3</a:t>
            </a:fld>
            <a:endParaRPr lang="en-US" dirty="0"/>
          </a:p>
        </p:txBody>
      </p:sp>
      <p:sp>
        <p:nvSpPr>
          <p:cNvPr id="5" name="Date Placeholder 4"/>
          <p:cNvSpPr>
            <a:spLocks noGrp="1"/>
          </p:cNvSpPr>
          <p:nvPr>
            <p:ph type="dt" sz="half" idx="2"/>
          </p:nvPr>
        </p:nvSpPr>
        <p:spPr/>
        <p:txBody>
          <a:bodyPr/>
          <a:lstStyle/>
          <a:p>
            <a:r>
              <a:rPr lang="en-US" dirty="0" smtClean="0"/>
              <a:t>December 2016</a:t>
            </a:r>
            <a:endParaRPr lang="en-US" dirty="0"/>
          </a:p>
        </p:txBody>
      </p:sp>
      <p:sp>
        <p:nvSpPr>
          <p:cNvPr id="6" name="Footer Placeholder 5"/>
          <p:cNvSpPr>
            <a:spLocks noGrp="1"/>
          </p:cNvSpPr>
          <p:nvPr>
            <p:ph type="ftr" sz="quarter" idx="3"/>
          </p:nvPr>
        </p:nvSpPr>
        <p:spPr/>
        <p:txBody>
          <a:bodyPr/>
          <a:lstStyle/>
          <a:p>
            <a:r>
              <a:rPr lang="en-US" dirty="0" smtClean="0"/>
              <a:t>CFRPM 6.1 Applications Update Training</a:t>
            </a:r>
            <a:endParaRPr lang="en-US" dirty="0"/>
          </a:p>
        </p:txBody>
      </p:sp>
      <p:sp>
        <p:nvSpPr>
          <p:cNvPr id="7" name="Title 6"/>
          <p:cNvSpPr>
            <a:spLocks noGrp="1"/>
          </p:cNvSpPr>
          <p:nvPr>
            <p:ph type="title"/>
          </p:nvPr>
        </p:nvSpPr>
        <p:spPr/>
        <p:txBody>
          <a:bodyPr/>
          <a:lstStyle/>
          <a:p>
            <a:r>
              <a:rPr lang="en-US" dirty="0" smtClean="0"/>
              <a:t>Training Topics</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4"/>
            <a:ext cx="7543800" cy="1450757"/>
          </a:xfrm>
        </p:spPr>
        <p:txBody>
          <a:bodyPr>
            <a:normAutofit/>
          </a:bodyPr>
          <a:lstStyle/>
          <a:p>
            <a:r>
              <a:rPr lang="en-US" dirty="0" smtClean="0"/>
              <a:t>Script Modifications for EE Preload: Daily</a:t>
            </a:r>
            <a:endParaRPr lang="en-US" dirty="0"/>
          </a:p>
        </p:txBody>
      </p:sp>
      <p:sp>
        <p:nvSpPr>
          <p:cNvPr id="3" name="Content Placeholder 2"/>
          <p:cNvSpPr>
            <a:spLocks noGrp="1"/>
          </p:cNvSpPr>
          <p:nvPr>
            <p:ph idx="1"/>
          </p:nvPr>
        </p:nvSpPr>
        <p:spPr/>
        <p:txBody>
          <a:bodyPr>
            <a:normAutofit/>
          </a:bodyPr>
          <a:lstStyle/>
          <a:p>
            <a:r>
              <a:rPr lang="en-US" b="1" u="sng" dirty="0"/>
              <a:t>Distribution &gt; MATMAN  &gt; MAMAT00K.S</a:t>
            </a:r>
            <a:r>
              <a:rPr lang="en-US" dirty="0"/>
              <a:t>:  EE trips are excluded from EXTTRP3.TEM . </a:t>
            </a:r>
            <a:endParaRPr lang="en-US" dirty="0" smtClean="0"/>
          </a:p>
          <a:p>
            <a:r>
              <a:rPr lang="en-US" sz="1350" dirty="0"/>
              <a:t>Computes output\EE_{ALT}{YEAR}.MAT external trips by vehicle class: LOV,HOV, LTRK and HTRK from EXTTRP2_PK.TEM, AALOVHOV_PK.TEM.</a:t>
            </a:r>
          </a:p>
          <a:p>
            <a:r>
              <a:rPr lang="en-US" b="1" u="sng" dirty="0" smtClean="0"/>
              <a:t>Assignment </a:t>
            </a:r>
            <a:r>
              <a:rPr lang="en-US" b="1" u="sng" dirty="0"/>
              <a:t>&gt; HSHWY00E.S:</a:t>
            </a:r>
            <a:r>
              <a:rPr lang="en-US" dirty="0"/>
              <a:t> New highway assignment to assign EE trips. Writes out loaded external network HWYLOAD_EE{ALT}{YEAR}_EE.NET The network from EE Preload is used as input for resident model assignment. </a:t>
            </a:r>
          </a:p>
          <a:p>
            <a:r>
              <a:rPr lang="en-US" b="1" u="sng" dirty="0"/>
              <a:t>Assignment &gt; HSHWY00A.S:</a:t>
            </a:r>
            <a:r>
              <a:rPr lang="en-US" dirty="0"/>
              <a:t> Revised the assignment script to use a reduced capacity due to preloaded external volume. </a:t>
            </a:r>
          </a:p>
          <a:p>
            <a:endParaRPr lang="en-US" dirty="0"/>
          </a:p>
        </p:txBody>
      </p:sp>
      <p:sp>
        <p:nvSpPr>
          <p:cNvPr id="4" name="Date Placeholder 3"/>
          <p:cNvSpPr>
            <a:spLocks noGrp="1"/>
          </p:cNvSpPr>
          <p:nvPr>
            <p:ph type="dt" sz="half" idx="2"/>
          </p:nvPr>
        </p:nvSpPr>
        <p:spPr/>
        <p:txBody>
          <a:bodyPr/>
          <a:lstStyle/>
          <a:p>
            <a:r>
              <a:rPr lang="en-US" dirty="0" smtClean="0"/>
              <a:t>December 2016</a:t>
            </a:r>
            <a:endParaRPr lang="en-US" dirty="0"/>
          </a:p>
        </p:txBody>
      </p:sp>
      <p:sp>
        <p:nvSpPr>
          <p:cNvPr id="5" name="Footer Placeholder 4"/>
          <p:cNvSpPr>
            <a:spLocks noGrp="1"/>
          </p:cNvSpPr>
          <p:nvPr>
            <p:ph type="ftr" sz="quarter" idx="3"/>
          </p:nvPr>
        </p:nvSpPr>
        <p:spPr/>
        <p:txBody>
          <a:bodyPr/>
          <a:lstStyle/>
          <a:p>
            <a:r>
              <a:rPr lang="en-US" dirty="0" smtClean="0"/>
              <a:t>CFRPM 6.1 Applications Update Training</a:t>
            </a:r>
            <a:endParaRPr lang="en-US" dirty="0"/>
          </a:p>
        </p:txBody>
      </p:sp>
      <p:sp>
        <p:nvSpPr>
          <p:cNvPr id="6" name="Slide Number Placeholder 5"/>
          <p:cNvSpPr>
            <a:spLocks noGrp="1"/>
          </p:cNvSpPr>
          <p:nvPr>
            <p:ph type="sldNum" sz="quarter" idx="12"/>
          </p:nvPr>
        </p:nvSpPr>
        <p:spPr/>
        <p:txBody>
          <a:bodyPr/>
          <a:lstStyle/>
          <a:p>
            <a:fld id="{1E3F1922-D80D-46FB-82F2-BD404C6866CA}" type="slidenum">
              <a:rPr lang="en-US" smtClean="0"/>
              <a:pPr/>
              <a:t>30</a:t>
            </a:fld>
            <a:endParaRPr lang="en-US" dirty="0"/>
          </a:p>
        </p:txBody>
      </p:sp>
    </p:spTree>
    <p:extLst>
      <p:ext uri="{BB962C8B-B14F-4D97-AF65-F5344CB8AC3E}">
        <p14:creationId xmlns:p14="http://schemas.microsoft.com/office/powerpoint/2010/main" val="4859292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4"/>
            <a:ext cx="7543800" cy="1450757"/>
          </a:xfrm>
        </p:spPr>
        <p:txBody>
          <a:bodyPr>
            <a:normAutofit/>
          </a:bodyPr>
          <a:lstStyle/>
          <a:p>
            <a:r>
              <a:rPr lang="en-US" dirty="0" smtClean="0"/>
              <a:t>Added Preload EE Assignment: Time of Day</a:t>
            </a:r>
            <a:endParaRPr lang="en-US" dirty="0"/>
          </a:p>
        </p:txBody>
      </p:sp>
      <p:pic>
        <p:nvPicPr>
          <p:cNvPr id="6" name="Picture 5"/>
          <p:cNvPicPr>
            <a:picLocks noChangeAspect="1"/>
          </p:cNvPicPr>
          <p:nvPr/>
        </p:nvPicPr>
        <p:blipFill>
          <a:blip r:embed="rId3" cstate="print"/>
          <a:stretch>
            <a:fillRect/>
          </a:stretch>
        </p:blipFill>
        <p:spPr>
          <a:xfrm>
            <a:off x="628650" y="2038180"/>
            <a:ext cx="6635523" cy="3580458"/>
          </a:xfrm>
          <a:prstGeom prst="rect">
            <a:avLst/>
          </a:prstGeom>
        </p:spPr>
      </p:pic>
      <p:sp>
        <p:nvSpPr>
          <p:cNvPr id="8" name="Oval 7"/>
          <p:cNvSpPr/>
          <p:nvPr/>
        </p:nvSpPr>
        <p:spPr>
          <a:xfrm>
            <a:off x="2906486" y="4000153"/>
            <a:ext cx="544286" cy="39486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TextBox 8"/>
          <p:cNvSpPr txBox="1"/>
          <p:nvPr/>
        </p:nvSpPr>
        <p:spPr>
          <a:xfrm>
            <a:off x="7467601" y="4032810"/>
            <a:ext cx="1410380" cy="300082"/>
          </a:xfrm>
          <a:prstGeom prst="rect">
            <a:avLst/>
          </a:prstGeom>
          <a:noFill/>
        </p:spPr>
        <p:txBody>
          <a:bodyPr wrap="square" rtlCol="0">
            <a:spAutoFit/>
          </a:bodyPr>
          <a:lstStyle/>
          <a:p>
            <a:r>
              <a:rPr lang="en-US" sz="1350" dirty="0">
                <a:solidFill>
                  <a:srgbClr val="FF0000"/>
                </a:solidFill>
              </a:rPr>
              <a:t>UE Assignment</a:t>
            </a:r>
          </a:p>
        </p:txBody>
      </p:sp>
      <p:cxnSp>
        <p:nvCxnSpPr>
          <p:cNvPr id="11" name="Straight Arrow Connector 10"/>
          <p:cNvCxnSpPr/>
          <p:nvPr/>
        </p:nvCxnSpPr>
        <p:spPr>
          <a:xfrm>
            <a:off x="3461658" y="4166508"/>
            <a:ext cx="4005943" cy="480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906488" y="3349433"/>
            <a:ext cx="522513" cy="3707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TextBox 13"/>
          <p:cNvSpPr txBox="1"/>
          <p:nvPr/>
        </p:nvSpPr>
        <p:spPr>
          <a:xfrm>
            <a:off x="7467601" y="3382090"/>
            <a:ext cx="1496783" cy="300082"/>
          </a:xfrm>
          <a:prstGeom prst="rect">
            <a:avLst/>
          </a:prstGeom>
          <a:noFill/>
        </p:spPr>
        <p:txBody>
          <a:bodyPr wrap="square" rtlCol="0">
            <a:spAutoFit/>
          </a:bodyPr>
          <a:lstStyle/>
          <a:p>
            <a:r>
              <a:rPr lang="en-US" sz="1350" dirty="0">
                <a:solidFill>
                  <a:srgbClr val="FF0000"/>
                </a:solidFill>
              </a:rPr>
              <a:t>EE Preload</a:t>
            </a:r>
          </a:p>
        </p:txBody>
      </p:sp>
      <p:cxnSp>
        <p:nvCxnSpPr>
          <p:cNvPr id="15" name="Straight Arrow Connector 14"/>
          <p:cNvCxnSpPr/>
          <p:nvPr/>
        </p:nvCxnSpPr>
        <p:spPr>
          <a:xfrm>
            <a:off x="3429001" y="3514725"/>
            <a:ext cx="4033159" cy="522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Date Placeholder 2"/>
          <p:cNvSpPr>
            <a:spLocks noGrp="1"/>
          </p:cNvSpPr>
          <p:nvPr>
            <p:ph type="dt" sz="half" idx="2"/>
          </p:nvPr>
        </p:nvSpPr>
        <p:spPr/>
        <p:txBody>
          <a:bodyPr/>
          <a:lstStyle/>
          <a:p>
            <a:r>
              <a:rPr lang="en-US" dirty="0" smtClean="0"/>
              <a:t>December 2016</a:t>
            </a:r>
            <a:endParaRPr lang="en-US" dirty="0"/>
          </a:p>
        </p:txBody>
      </p:sp>
      <p:sp>
        <p:nvSpPr>
          <p:cNvPr id="4" name="Footer Placeholder 3"/>
          <p:cNvSpPr>
            <a:spLocks noGrp="1"/>
          </p:cNvSpPr>
          <p:nvPr>
            <p:ph type="ftr" sz="quarter" idx="3"/>
          </p:nvPr>
        </p:nvSpPr>
        <p:spPr/>
        <p:txBody>
          <a:bodyPr/>
          <a:lstStyle/>
          <a:p>
            <a:r>
              <a:rPr lang="en-US" dirty="0" smtClean="0"/>
              <a:t>CFRPM 6.1 Applications Update Training</a:t>
            </a:r>
            <a:endParaRPr lang="en-US" dirty="0"/>
          </a:p>
        </p:txBody>
      </p:sp>
      <p:sp>
        <p:nvSpPr>
          <p:cNvPr id="12" name="Slide Number Placeholder 11"/>
          <p:cNvSpPr>
            <a:spLocks noGrp="1"/>
          </p:cNvSpPr>
          <p:nvPr>
            <p:ph type="sldNum" sz="quarter" idx="12"/>
          </p:nvPr>
        </p:nvSpPr>
        <p:spPr/>
        <p:txBody>
          <a:bodyPr/>
          <a:lstStyle/>
          <a:p>
            <a:fld id="{1E3F1922-D80D-46FB-82F2-BD404C6866CA}" type="slidenum">
              <a:rPr lang="en-US" smtClean="0"/>
              <a:pPr/>
              <a:t>31</a:t>
            </a:fld>
            <a:endParaRPr lang="en-US" dirty="0"/>
          </a:p>
        </p:txBody>
      </p:sp>
    </p:spTree>
    <p:extLst>
      <p:ext uri="{BB962C8B-B14F-4D97-AF65-F5344CB8AC3E}">
        <p14:creationId xmlns:p14="http://schemas.microsoft.com/office/powerpoint/2010/main" val="38378791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stretch>
            <a:fillRect/>
          </a:stretch>
        </p:blipFill>
        <p:spPr>
          <a:xfrm>
            <a:off x="628650" y="1906276"/>
            <a:ext cx="6791251" cy="3664487"/>
          </a:xfrm>
          <a:prstGeom prst="rect">
            <a:avLst/>
          </a:prstGeom>
        </p:spPr>
      </p:pic>
      <p:sp>
        <p:nvSpPr>
          <p:cNvPr id="2" name="Title 1"/>
          <p:cNvSpPr>
            <a:spLocks noGrp="1"/>
          </p:cNvSpPr>
          <p:nvPr>
            <p:ph type="title"/>
          </p:nvPr>
        </p:nvSpPr>
        <p:spPr>
          <a:xfrm>
            <a:off x="822960" y="286604"/>
            <a:ext cx="7543800" cy="1450757"/>
          </a:xfrm>
        </p:spPr>
        <p:txBody>
          <a:bodyPr>
            <a:normAutofit/>
          </a:bodyPr>
          <a:lstStyle/>
          <a:p>
            <a:r>
              <a:rPr lang="en-US" dirty="0" smtClean="0"/>
              <a:t>Added Preload EE Assignment: Daily</a:t>
            </a:r>
            <a:endParaRPr lang="en-US" dirty="0"/>
          </a:p>
        </p:txBody>
      </p:sp>
      <p:sp>
        <p:nvSpPr>
          <p:cNvPr id="8" name="Oval 7"/>
          <p:cNvSpPr/>
          <p:nvPr/>
        </p:nvSpPr>
        <p:spPr>
          <a:xfrm>
            <a:off x="2906486" y="4000153"/>
            <a:ext cx="544286" cy="39486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TextBox 8"/>
          <p:cNvSpPr txBox="1"/>
          <p:nvPr/>
        </p:nvSpPr>
        <p:spPr>
          <a:xfrm>
            <a:off x="7815945" y="4032810"/>
            <a:ext cx="1186543" cy="507831"/>
          </a:xfrm>
          <a:prstGeom prst="rect">
            <a:avLst/>
          </a:prstGeom>
          <a:noFill/>
        </p:spPr>
        <p:txBody>
          <a:bodyPr wrap="square" rtlCol="0">
            <a:spAutoFit/>
          </a:bodyPr>
          <a:lstStyle/>
          <a:p>
            <a:r>
              <a:rPr lang="en-US" sz="1350" dirty="0">
                <a:solidFill>
                  <a:srgbClr val="FF0000"/>
                </a:solidFill>
              </a:rPr>
              <a:t>UE Assignment</a:t>
            </a:r>
          </a:p>
        </p:txBody>
      </p:sp>
      <p:cxnSp>
        <p:nvCxnSpPr>
          <p:cNvPr id="11" name="Straight Arrow Connector 10"/>
          <p:cNvCxnSpPr>
            <a:endCxn id="9" idx="1"/>
          </p:cNvCxnSpPr>
          <p:nvPr/>
        </p:nvCxnSpPr>
        <p:spPr>
          <a:xfrm>
            <a:off x="3461657" y="4166509"/>
            <a:ext cx="4354288" cy="12021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906488" y="3273235"/>
            <a:ext cx="522513" cy="3707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TextBox 13"/>
          <p:cNvSpPr txBox="1"/>
          <p:nvPr/>
        </p:nvSpPr>
        <p:spPr>
          <a:xfrm>
            <a:off x="7815945" y="3305891"/>
            <a:ext cx="1047750" cy="300082"/>
          </a:xfrm>
          <a:prstGeom prst="rect">
            <a:avLst/>
          </a:prstGeom>
          <a:noFill/>
        </p:spPr>
        <p:txBody>
          <a:bodyPr wrap="square" rtlCol="0">
            <a:spAutoFit/>
          </a:bodyPr>
          <a:lstStyle/>
          <a:p>
            <a:r>
              <a:rPr lang="en-US" sz="1350" dirty="0">
                <a:solidFill>
                  <a:srgbClr val="FF0000"/>
                </a:solidFill>
              </a:rPr>
              <a:t>EE Preload</a:t>
            </a:r>
          </a:p>
        </p:txBody>
      </p:sp>
      <p:cxnSp>
        <p:nvCxnSpPr>
          <p:cNvPr id="15" name="Straight Arrow Connector 14"/>
          <p:cNvCxnSpPr>
            <a:endCxn id="14" idx="1"/>
          </p:cNvCxnSpPr>
          <p:nvPr/>
        </p:nvCxnSpPr>
        <p:spPr>
          <a:xfrm flipV="1">
            <a:off x="3429001" y="3455932"/>
            <a:ext cx="4386944" cy="164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2"/>
          </p:nvPr>
        </p:nvSpPr>
        <p:spPr/>
        <p:txBody>
          <a:bodyPr/>
          <a:lstStyle/>
          <a:p>
            <a:r>
              <a:rPr lang="en-US" dirty="0" smtClean="0"/>
              <a:t>December 2016</a:t>
            </a:r>
            <a:endParaRPr lang="en-US" dirty="0"/>
          </a:p>
        </p:txBody>
      </p:sp>
      <p:sp>
        <p:nvSpPr>
          <p:cNvPr id="5" name="Footer Placeholder 4"/>
          <p:cNvSpPr>
            <a:spLocks noGrp="1"/>
          </p:cNvSpPr>
          <p:nvPr>
            <p:ph type="ftr" sz="quarter" idx="3"/>
          </p:nvPr>
        </p:nvSpPr>
        <p:spPr/>
        <p:txBody>
          <a:bodyPr/>
          <a:lstStyle/>
          <a:p>
            <a:r>
              <a:rPr lang="en-US" dirty="0" smtClean="0"/>
              <a:t>CFRPM 6.1 Applications Update Training</a:t>
            </a:r>
            <a:endParaRPr lang="en-US" dirty="0"/>
          </a:p>
        </p:txBody>
      </p:sp>
      <p:sp>
        <p:nvSpPr>
          <p:cNvPr id="12" name="Slide Number Placeholder 11"/>
          <p:cNvSpPr>
            <a:spLocks noGrp="1"/>
          </p:cNvSpPr>
          <p:nvPr>
            <p:ph type="sldNum" sz="quarter" idx="12"/>
          </p:nvPr>
        </p:nvSpPr>
        <p:spPr/>
        <p:txBody>
          <a:bodyPr/>
          <a:lstStyle/>
          <a:p>
            <a:fld id="{1E3F1922-D80D-46FB-82F2-BD404C6866CA}" type="slidenum">
              <a:rPr lang="en-US" smtClean="0"/>
              <a:pPr/>
              <a:t>32</a:t>
            </a:fld>
            <a:endParaRPr lang="en-US" dirty="0"/>
          </a:p>
        </p:txBody>
      </p:sp>
    </p:spTree>
    <p:extLst>
      <p:ext uri="{BB962C8B-B14F-4D97-AF65-F5344CB8AC3E}">
        <p14:creationId xmlns:p14="http://schemas.microsoft.com/office/powerpoint/2010/main" val="23869378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8800"/>
            <a:ext cx="7543800" cy="2286000"/>
          </a:xfrm>
        </p:spPr>
        <p:txBody>
          <a:bodyPr>
            <a:normAutofit/>
          </a:bodyPr>
          <a:lstStyle/>
          <a:p>
            <a:r>
              <a:rPr lang="en-US" sz="6000" dirty="0" smtClean="0"/>
              <a:t>MPO Specific Network Attribute Coding</a:t>
            </a:r>
            <a:endParaRPr lang="en-US" sz="6000" dirty="0"/>
          </a:p>
        </p:txBody>
      </p:sp>
      <p:sp>
        <p:nvSpPr>
          <p:cNvPr id="4" name="Date Placeholder 3"/>
          <p:cNvSpPr>
            <a:spLocks noGrp="1"/>
          </p:cNvSpPr>
          <p:nvPr>
            <p:ph type="dt" sz="half" idx="2"/>
          </p:nvPr>
        </p:nvSpPr>
        <p:spPr/>
        <p:txBody>
          <a:bodyPr/>
          <a:lstStyle/>
          <a:p>
            <a:r>
              <a:rPr lang="en-US" dirty="0" smtClean="0"/>
              <a:t>December 2016</a:t>
            </a:r>
            <a:endParaRPr lang="en-US" dirty="0"/>
          </a:p>
        </p:txBody>
      </p:sp>
      <p:sp>
        <p:nvSpPr>
          <p:cNvPr id="5" name="Footer Placeholder 4"/>
          <p:cNvSpPr>
            <a:spLocks noGrp="1"/>
          </p:cNvSpPr>
          <p:nvPr>
            <p:ph type="ftr" sz="quarter" idx="3"/>
          </p:nvPr>
        </p:nvSpPr>
        <p:spPr/>
        <p:txBody>
          <a:bodyPr/>
          <a:lstStyle/>
          <a:p>
            <a:r>
              <a:rPr lang="en-US" dirty="0" smtClean="0"/>
              <a:t>CFRPM 6.1 Applications Update Training</a:t>
            </a:r>
            <a:endParaRPr lang="en-US" dirty="0"/>
          </a:p>
        </p:txBody>
      </p:sp>
      <p:sp>
        <p:nvSpPr>
          <p:cNvPr id="7" name="Slide Number Placeholder 6"/>
          <p:cNvSpPr>
            <a:spLocks noGrp="1"/>
          </p:cNvSpPr>
          <p:nvPr>
            <p:ph type="sldNum" sz="quarter" idx="12"/>
          </p:nvPr>
        </p:nvSpPr>
        <p:spPr/>
        <p:txBody>
          <a:bodyPr/>
          <a:lstStyle/>
          <a:p>
            <a:fld id="{1E3F1922-D80D-46FB-82F2-BD404C6866CA}" type="slidenum">
              <a:rPr lang="en-US" smtClean="0"/>
              <a:pPr/>
              <a:t>33</a:t>
            </a:fld>
            <a:endParaRPr lang="en-US" dirty="0"/>
          </a:p>
        </p:txBody>
      </p:sp>
    </p:spTree>
    <p:extLst>
      <p:ext uri="{BB962C8B-B14F-4D97-AF65-F5344CB8AC3E}">
        <p14:creationId xmlns:p14="http://schemas.microsoft.com/office/powerpoint/2010/main" val="23677437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dirty="0"/>
              <a:t>The “MPO” attributes from TAZ nodes and roadway input network nodes in CFRPM 6 need to be coded correctly. </a:t>
            </a:r>
            <a:endParaRPr lang="en-US" sz="2400" dirty="0" smtClean="0"/>
          </a:p>
          <a:p>
            <a:endParaRPr lang="en-US" sz="2400" dirty="0"/>
          </a:p>
          <a:p>
            <a:r>
              <a:rPr lang="en-US" sz="2400" dirty="0" smtClean="0"/>
              <a:t>When </a:t>
            </a:r>
            <a:r>
              <a:rPr lang="en-US" sz="2400" dirty="0"/>
              <a:t>the model choice application runs, the error coded “MPO” attributes may cause spurious model choice results. </a:t>
            </a:r>
          </a:p>
          <a:p>
            <a:endParaRPr lang="en-US" dirty="0"/>
          </a:p>
        </p:txBody>
      </p:sp>
      <p:sp>
        <p:nvSpPr>
          <p:cNvPr id="4" name="Date Placeholder 3"/>
          <p:cNvSpPr>
            <a:spLocks noGrp="1"/>
          </p:cNvSpPr>
          <p:nvPr>
            <p:ph type="dt" sz="half" idx="2"/>
          </p:nvPr>
        </p:nvSpPr>
        <p:spPr/>
        <p:txBody>
          <a:bodyPr/>
          <a:lstStyle/>
          <a:p>
            <a:r>
              <a:rPr lang="en-US" dirty="0" smtClean="0"/>
              <a:t>December 2016</a:t>
            </a:r>
            <a:endParaRPr lang="en-US" dirty="0"/>
          </a:p>
        </p:txBody>
      </p:sp>
      <p:sp>
        <p:nvSpPr>
          <p:cNvPr id="5" name="Footer Placeholder 4"/>
          <p:cNvSpPr>
            <a:spLocks noGrp="1"/>
          </p:cNvSpPr>
          <p:nvPr>
            <p:ph type="ftr" sz="quarter" idx="3"/>
          </p:nvPr>
        </p:nvSpPr>
        <p:spPr/>
        <p:txBody>
          <a:bodyPr/>
          <a:lstStyle/>
          <a:p>
            <a:r>
              <a:rPr lang="en-US" dirty="0" smtClean="0"/>
              <a:t>CFRPM 6.1 Applications Update Training</a:t>
            </a:r>
            <a:endParaRPr lang="en-US" dirty="0"/>
          </a:p>
        </p:txBody>
      </p:sp>
      <p:sp>
        <p:nvSpPr>
          <p:cNvPr id="2" name="Title 1"/>
          <p:cNvSpPr>
            <a:spLocks noGrp="1"/>
          </p:cNvSpPr>
          <p:nvPr>
            <p:ph type="title"/>
          </p:nvPr>
        </p:nvSpPr>
        <p:spPr/>
        <p:txBody>
          <a:bodyPr>
            <a:normAutofit fontScale="90000"/>
          </a:bodyPr>
          <a:lstStyle/>
          <a:p>
            <a:pPr lvl="1" algn="ctr" rtl="0">
              <a:spcBef>
                <a:spcPct val="0"/>
              </a:spcBef>
            </a:pPr>
            <a:r>
              <a:rPr lang="en-US" sz="3600" b="1" dirty="0" smtClean="0"/>
              <a:t>MPO </a:t>
            </a:r>
            <a:r>
              <a:rPr lang="en-US" sz="3600" b="1" dirty="0"/>
              <a:t>S</a:t>
            </a:r>
            <a:r>
              <a:rPr lang="en-US" sz="3600" b="1" dirty="0" smtClean="0"/>
              <a:t>pecific </a:t>
            </a:r>
            <a:r>
              <a:rPr lang="en-US" sz="3600" b="1" dirty="0"/>
              <a:t>R</a:t>
            </a:r>
            <a:r>
              <a:rPr lang="en-US" sz="3600" b="1" dirty="0" smtClean="0"/>
              <a:t>oadway Attributes:</a:t>
            </a:r>
            <a:br>
              <a:rPr lang="en-US" sz="3600" b="1" dirty="0" smtClean="0"/>
            </a:br>
            <a:r>
              <a:rPr lang="en-US" sz="3600" b="1" dirty="0" smtClean="0"/>
              <a:t>Coding and Usage</a:t>
            </a:r>
            <a:r>
              <a:rPr lang="en-US" b="1" dirty="0" smtClean="0"/>
              <a:t/>
            </a:r>
            <a:br>
              <a:rPr lang="en-US" b="1" dirty="0" smtClean="0"/>
            </a:br>
            <a:endParaRPr lang="en-US" dirty="0"/>
          </a:p>
        </p:txBody>
      </p:sp>
      <p:sp>
        <p:nvSpPr>
          <p:cNvPr id="6" name="Slide Number Placeholder 5"/>
          <p:cNvSpPr>
            <a:spLocks noGrp="1"/>
          </p:cNvSpPr>
          <p:nvPr>
            <p:ph type="sldNum" sz="quarter" idx="12"/>
          </p:nvPr>
        </p:nvSpPr>
        <p:spPr/>
        <p:txBody>
          <a:bodyPr/>
          <a:lstStyle/>
          <a:p>
            <a:fld id="{1E3F1922-D80D-46FB-82F2-BD404C6866CA}" type="slidenum">
              <a:rPr lang="en-US" smtClean="0"/>
              <a:pPr/>
              <a:t>34</a:t>
            </a:fld>
            <a:endParaRPr lang="en-US" dirty="0"/>
          </a:p>
        </p:txBody>
      </p:sp>
    </p:spTree>
    <p:extLst>
      <p:ext uri="{BB962C8B-B14F-4D97-AF65-F5344CB8AC3E}">
        <p14:creationId xmlns:p14="http://schemas.microsoft.com/office/powerpoint/2010/main" val="29042500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MPO Node Codes</a:t>
            </a:r>
            <a:endParaRPr lang="en-US" dirty="0"/>
          </a:p>
        </p:txBody>
      </p:sp>
      <p:sp>
        <p:nvSpPr>
          <p:cNvPr id="8" name="Text Placeholder 7"/>
          <p:cNvSpPr>
            <a:spLocks noGrp="1"/>
          </p:cNvSpPr>
          <p:nvPr>
            <p:ph type="body" sz="half" idx="2"/>
          </p:nvPr>
        </p:nvSpPr>
        <p:spPr/>
        <p:txBody>
          <a:bodyPr/>
          <a:lstStyle/>
          <a:p>
            <a:r>
              <a:rPr lang="en-US" dirty="0" smtClean="0"/>
              <a:t>By County/MPO</a:t>
            </a:r>
            <a:endParaRPr lang="en-US" dirty="0"/>
          </a:p>
        </p:txBody>
      </p:sp>
      <p:sp>
        <p:nvSpPr>
          <p:cNvPr id="3" name="Date Placeholder 2"/>
          <p:cNvSpPr>
            <a:spLocks noGrp="1"/>
          </p:cNvSpPr>
          <p:nvPr>
            <p:ph type="dt" sz="half" idx="13"/>
          </p:nvPr>
        </p:nvSpPr>
        <p:spPr/>
        <p:txBody>
          <a:bodyPr/>
          <a:lstStyle/>
          <a:p>
            <a:r>
              <a:rPr lang="en-US" dirty="0" smtClean="0"/>
              <a:t>December 2016</a:t>
            </a:r>
            <a:endParaRPr lang="en-US" dirty="0"/>
          </a:p>
        </p:txBody>
      </p:sp>
      <p:sp>
        <p:nvSpPr>
          <p:cNvPr id="4" name="Footer Placeholder 3"/>
          <p:cNvSpPr>
            <a:spLocks noGrp="1"/>
          </p:cNvSpPr>
          <p:nvPr>
            <p:ph type="ftr" sz="quarter" idx="3"/>
          </p:nvPr>
        </p:nvSpPr>
        <p:spPr/>
        <p:txBody>
          <a:bodyPr/>
          <a:lstStyle/>
          <a:p>
            <a:r>
              <a:rPr lang="en-US" dirty="0" smtClean="0">
                <a:solidFill>
                  <a:schemeClr val="bg1"/>
                </a:solidFill>
              </a:rPr>
              <a:t>CFRPM 6.1 Applications Update Training</a:t>
            </a:r>
            <a:endParaRPr lang="en-US" dirty="0">
              <a:solidFill>
                <a:schemeClr val="bg1"/>
              </a:solidFill>
            </a:endParaRPr>
          </a:p>
        </p:txBody>
      </p:sp>
      <p:pic>
        <p:nvPicPr>
          <p:cNvPr id="2050" name="Picture 2"/>
          <p:cNvPicPr>
            <a:picLocks noGrp="1" noChangeAspect="1" noChangeArrowheads="1"/>
          </p:cNvPicPr>
          <p:nvPr>
            <p:ph idx="1"/>
          </p:nvPr>
        </p:nvPicPr>
        <p:blipFill>
          <a:blip r:embed="rId3" cstate="print"/>
          <a:srcRect l="22657" r="26853"/>
          <a:stretch>
            <a:fillRect/>
          </a:stretch>
        </p:blipFill>
        <p:spPr bwMode="auto">
          <a:xfrm>
            <a:off x="2926959" y="228601"/>
            <a:ext cx="5565785" cy="5943600"/>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1E3F1922-D80D-46FB-82F2-BD404C6866CA}" type="slidenum">
              <a:rPr lang="en-US" smtClean="0"/>
              <a:pPr/>
              <a:t>35</a:t>
            </a:fld>
            <a:endParaRPr lang="en-US" dirty="0"/>
          </a:p>
        </p:txBody>
      </p:sp>
    </p:spTree>
    <p:extLst>
      <p:ext uri="{BB962C8B-B14F-4D97-AF65-F5344CB8AC3E}">
        <p14:creationId xmlns:p14="http://schemas.microsoft.com/office/powerpoint/2010/main" val="5696221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r>
              <a:rPr lang="en-US" dirty="0" smtClean="0"/>
              <a:t>  </a:t>
            </a:r>
            <a:r>
              <a:rPr lang="en-US" sz="2400" dirty="0" smtClean="0"/>
              <a:t>CFRPM </a:t>
            </a:r>
            <a:r>
              <a:rPr lang="en-US" sz="2400" dirty="0"/>
              <a:t>6.0 and CFRPM 6.1 Internal TAZ Range</a:t>
            </a:r>
            <a:endParaRPr lang="en-US" sz="2400" dirty="0" smtClean="0"/>
          </a:p>
          <a:p>
            <a:endParaRPr lang="en-US"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2438401"/>
            <a:ext cx="8260504" cy="3258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2"/>
          </p:nvPr>
        </p:nvSpPr>
        <p:spPr/>
        <p:txBody>
          <a:bodyPr/>
          <a:lstStyle/>
          <a:p>
            <a:r>
              <a:rPr lang="en-US" dirty="0" smtClean="0"/>
              <a:t>December 2016</a:t>
            </a:r>
            <a:endParaRPr lang="en-US" dirty="0"/>
          </a:p>
        </p:txBody>
      </p:sp>
      <p:sp>
        <p:nvSpPr>
          <p:cNvPr id="5" name="Footer Placeholder 4"/>
          <p:cNvSpPr>
            <a:spLocks noGrp="1"/>
          </p:cNvSpPr>
          <p:nvPr>
            <p:ph type="ftr" sz="quarter" idx="3"/>
          </p:nvPr>
        </p:nvSpPr>
        <p:spPr/>
        <p:txBody>
          <a:bodyPr/>
          <a:lstStyle/>
          <a:p>
            <a:r>
              <a:rPr lang="en-US" dirty="0" smtClean="0"/>
              <a:t>CFRPM 6.1 Applications Update Training</a:t>
            </a:r>
            <a:endParaRPr lang="en-US" dirty="0"/>
          </a:p>
        </p:txBody>
      </p:sp>
      <p:sp>
        <p:nvSpPr>
          <p:cNvPr id="8" name="Title 1"/>
          <p:cNvSpPr txBox="1">
            <a:spLocks/>
          </p:cNvSpPr>
          <p:nvPr/>
        </p:nvSpPr>
        <p:spPr>
          <a:xfrm>
            <a:off x="975360" y="439004"/>
            <a:ext cx="7543800" cy="1450757"/>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marL="0" lvl="1" algn="ctr" rtl="0">
              <a:spcBef>
                <a:spcPct val="0"/>
              </a:spcBef>
            </a:pPr>
            <a:r>
              <a:rPr lang="en-US" sz="3600" b="1" kern="0" dirty="0" smtClean="0">
                <a:solidFill>
                  <a:sysClr val="windowText" lastClr="000000"/>
                </a:solidFill>
              </a:rPr>
              <a:t>MPO Specific TAZ Attributes:</a:t>
            </a:r>
            <a:br>
              <a:rPr lang="en-US" sz="3600" b="1" kern="0" dirty="0" smtClean="0">
                <a:solidFill>
                  <a:sysClr val="windowText" lastClr="000000"/>
                </a:solidFill>
              </a:rPr>
            </a:br>
            <a:r>
              <a:rPr lang="en-US" sz="3600" b="1" kern="0" dirty="0" smtClean="0">
                <a:solidFill>
                  <a:sysClr val="windowText" lastClr="000000"/>
                </a:solidFill>
              </a:rPr>
              <a:t>Coding and Usage</a:t>
            </a:r>
            <a:r>
              <a:rPr lang="en-US" b="1" kern="0" dirty="0" smtClean="0">
                <a:solidFill>
                  <a:sysClr val="windowText" lastClr="000000"/>
                </a:solidFill>
              </a:rPr>
              <a:t/>
            </a:r>
            <a:br>
              <a:rPr lang="en-US" b="1" kern="0" dirty="0" smtClean="0">
                <a:solidFill>
                  <a:sysClr val="windowText" lastClr="000000"/>
                </a:solidFill>
              </a:rPr>
            </a:br>
            <a:endParaRPr lang="en-US" kern="0" dirty="0">
              <a:solidFill>
                <a:sysClr val="windowText" lastClr="000000"/>
              </a:solidFill>
            </a:endParaRPr>
          </a:p>
        </p:txBody>
      </p:sp>
      <p:sp>
        <p:nvSpPr>
          <p:cNvPr id="7" name="Slide Number Placeholder 6"/>
          <p:cNvSpPr>
            <a:spLocks noGrp="1"/>
          </p:cNvSpPr>
          <p:nvPr>
            <p:ph type="sldNum" sz="quarter" idx="12"/>
          </p:nvPr>
        </p:nvSpPr>
        <p:spPr/>
        <p:txBody>
          <a:bodyPr/>
          <a:lstStyle/>
          <a:p>
            <a:fld id="{1E3F1922-D80D-46FB-82F2-BD404C6866CA}" type="slidenum">
              <a:rPr lang="en-US" smtClean="0"/>
              <a:pPr/>
              <a:t>36</a:t>
            </a:fld>
            <a:endParaRPr lang="en-US" dirty="0"/>
          </a:p>
        </p:txBody>
      </p:sp>
    </p:spTree>
    <p:extLst>
      <p:ext uri="{BB962C8B-B14F-4D97-AF65-F5344CB8AC3E}">
        <p14:creationId xmlns:p14="http://schemas.microsoft.com/office/powerpoint/2010/main" val="26408516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a:t>The following step will be added in the model to check the error. </a:t>
            </a:r>
            <a:r>
              <a:rPr lang="en-US" sz="2400" dirty="0" smtClean="0"/>
              <a:t>If </a:t>
            </a:r>
            <a:r>
              <a:rPr lang="en-US" sz="2400" dirty="0"/>
              <a:t>an error happens, the model will stop processing</a:t>
            </a:r>
            <a:r>
              <a:rPr lang="en-US" sz="2400" dirty="0" smtClean="0"/>
              <a:t>.</a:t>
            </a:r>
          </a:p>
          <a:p>
            <a:pPr marL="0" indent="0">
              <a:buNone/>
            </a:pPr>
            <a:endParaRPr lang="en-US" sz="2400" dirty="0"/>
          </a:p>
          <a:p>
            <a:pPr lvl="1"/>
            <a:r>
              <a:rPr lang="en-US" sz="2400" dirty="0"/>
              <a:t>Any TAZ’s MPO attribute that does not reflect the proper coding based on current CFRPM 6 internal TAZ </a:t>
            </a:r>
            <a:r>
              <a:rPr lang="en-US" sz="2400" dirty="0" smtClean="0"/>
              <a:t>range.</a:t>
            </a:r>
          </a:p>
          <a:p>
            <a:pPr marL="457200" lvl="1" indent="0">
              <a:buNone/>
            </a:pPr>
            <a:endParaRPr lang="en-US" sz="2400" dirty="0"/>
          </a:p>
          <a:p>
            <a:pPr lvl="1"/>
            <a:r>
              <a:rPr lang="en-US" sz="2400" dirty="0"/>
              <a:t>The MPO attribute was found to be coded as 0 for any roadway input network node.</a:t>
            </a:r>
          </a:p>
          <a:p>
            <a:endParaRPr lang="en-US" dirty="0"/>
          </a:p>
        </p:txBody>
      </p:sp>
      <p:sp>
        <p:nvSpPr>
          <p:cNvPr id="4" name="Date Placeholder 3"/>
          <p:cNvSpPr>
            <a:spLocks noGrp="1"/>
          </p:cNvSpPr>
          <p:nvPr>
            <p:ph type="dt" sz="half" idx="2"/>
          </p:nvPr>
        </p:nvSpPr>
        <p:spPr/>
        <p:txBody>
          <a:bodyPr/>
          <a:lstStyle/>
          <a:p>
            <a:r>
              <a:rPr lang="en-US" dirty="0" smtClean="0"/>
              <a:t>December 2016</a:t>
            </a:r>
            <a:endParaRPr lang="en-US" dirty="0"/>
          </a:p>
        </p:txBody>
      </p:sp>
      <p:sp>
        <p:nvSpPr>
          <p:cNvPr id="5" name="Footer Placeholder 4"/>
          <p:cNvSpPr>
            <a:spLocks noGrp="1"/>
          </p:cNvSpPr>
          <p:nvPr>
            <p:ph type="ftr" sz="quarter" idx="3"/>
          </p:nvPr>
        </p:nvSpPr>
        <p:spPr/>
        <p:txBody>
          <a:bodyPr/>
          <a:lstStyle/>
          <a:p>
            <a:r>
              <a:rPr lang="en-US" dirty="0" smtClean="0"/>
              <a:t>CFRPM 6.1 Applications Update Training</a:t>
            </a:r>
            <a:endParaRPr lang="en-US" dirty="0"/>
          </a:p>
        </p:txBody>
      </p:sp>
      <p:sp>
        <p:nvSpPr>
          <p:cNvPr id="6" name="Title 1"/>
          <p:cNvSpPr txBox="1">
            <a:spLocks/>
          </p:cNvSpPr>
          <p:nvPr/>
        </p:nvSpPr>
        <p:spPr>
          <a:xfrm>
            <a:off x="975360" y="439004"/>
            <a:ext cx="7543800" cy="1450757"/>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marL="0" lvl="1" algn="ctr" rtl="0">
              <a:spcBef>
                <a:spcPct val="0"/>
              </a:spcBef>
            </a:pPr>
            <a:r>
              <a:rPr lang="en-US" sz="3600" b="1" kern="0" dirty="0" smtClean="0">
                <a:solidFill>
                  <a:sysClr val="windowText" lastClr="000000"/>
                </a:solidFill>
              </a:rPr>
              <a:t>MPO Specific Roadway Attributes:</a:t>
            </a:r>
            <a:br>
              <a:rPr lang="en-US" sz="3600" b="1" kern="0" dirty="0" smtClean="0">
                <a:solidFill>
                  <a:sysClr val="windowText" lastClr="000000"/>
                </a:solidFill>
              </a:rPr>
            </a:br>
            <a:r>
              <a:rPr lang="en-US" sz="3600" b="1" kern="0" dirty="0" smtClean="0">
                <a:solidFill>
                  <a:sysClr val="windowText" lastClr="000000"/>
                </a:solidFill>
              </a:rPr>
              <a:t>Coding and Usage</a:t>
            </a:r>
            <a:r>
              <a:rPr lang="en-US" b="1" kern="0" dirty="0" smtClean="0">
                <a:solidFill>
                  <a:sysClr val="windowText" lastClr="000000"/>
                </a:solidFill>
              </a:rPr>
              <a:t/>
            </a:r>
            <a:br>
              <a:rPr lang="en-US" b="1" kern="0" dirty="0" smtClean="0">
                <a:solidFill>
                  <a:sysClr val="windowText" lastClr="000000"/>
                </a:solidFill>
              </a:rPr>
            </a:br>
            <a:endParaRPr lang="en-US" kern="0" dirty="0">
              <a:solidFill>
                <a:sysClr val="windowText" lastClr="000000"/>
              </a:solidFill>
            </a:endParaRPr>
          </a:p>
        </p:txBody>
      </p:sp>
      <p:sp>
        <p:nvSpPr>
          <p:cNvPr id="7" name="Slide Number Placeholder 6"/>
          <p:cNvSpPr>
            <a:spLocks noGrp="1"/>
          </p:cNvSpPr>
          <p:nvPr>
            <p:ph type="sldNum" sz="quarter" idx="12"/>
          </p:nvPr>
        </p:nvSpPr>
        <p:spPr/>
        <p:txBody>
          <a:bodyPr/>
          <a:lstStyle/>
          <a:p>
            <a:fld id="{1E3F1922-D80D-46FB-82F2-BD404C6866CA}" type="slidenum">
              <a:rPr lang="en-US" smtClean="0"/>
              <a:pPr/>
              <a:t>37</a:t>
            </a:fld>
            <a:endParaRPr lang="en-US" dirty="0"/>
          </a:p>
        </p:txBody>
      </p:sp>
    </p:spTree>
    <p:extLst>
      <p:ext uri="{BB962C8B-B14F-4D97-AF65-F5344CB8AC3E}">
        <p14:creationId xmlns:p14="http://schemas.microsoft.com/office/powerpoint/2010/main" val="42798041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grpSp>
        <p:nvGrpSpPr>
          <p:cNvPr id="4" name="Group 3"/>
          <p:cNvGrpSpPr/>
          <p:nvPr/>
        </p:nvGrpSpPr>
        <p:grpSpPr>
          <a:xfrm>
            <a:off x="914400" y="1682416"/>
            <a:ext cx="7467600" cy="4561272"/>
            <a:chOff x="0" y="0"/>
            <a:chExt cx="8669867" cy="4876800"/>
          </a:xfrm>
        </p:grpSpPr>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8669867"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1676400" y="2438400"/>
              <a:ext cx="1676400" cy="33875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grpSp>
      <p:sp>
        <p:nvSpPr>
          <p:cNvPr id="7" name="Date Placeholder 6"/>
          <p:cNvSpPr>
            <a:spLocks noGrp="1"/>
          </p:cNvSpPr>
          <p:nvPr>
            <p:ph type="dt" sz="half" idx="2"/>
          </p:nvPr>
        </p:nvSpPr>
        <p:spPr/>
        <p:txBody>
          <a:bodyPr/>
          <a:lstStyle/>
          <a:p>
            <a:r>
              <a:rPr lang="en-US" dirty="0" smtClean="0"/>
              <a:t>December 2016</a:t>
            </a:r>
            <a:endParaRPr lang="en-US" dirty="0"/>
          </a:p>
        </p:txBody>
      </p:sp>
      <p:sp>
        <p:nvSpPr>
          <p:cNvPr id="8" name="Footer Placeholder 7"/>
          <p:cNvSpPr>
            <a:spLocks noGrp="1"/>
          </p:cNvSpPr>
          <p:nvPr>
            <p:ph type="ftr" sz="quarter" idx="3"/>
          </p:nvPr>
        </p:nvSpPr>
        <p:spPr/>
        <p:txBody>
          <a:bodyPr/>
          <a:lstStyle/>
          <a:p>
            <a:r>
              <a:rPr lang="en-US" dirty="0" smtClean="0"/>
              <a:t>CFRPM 6.1 Applications Update Training</a:t>
            </a:r>
            <a:endParaRPr lang="en-US" dirty="0"/>
          </a:p>
        </p:txBody>
      </p:sp>
      <p:sp>
        <p:nvSpPr>
          <p:cNvPr id="10" name="Title 1"/>
          <p:cNvSpPr>
            <a:spLocks noGrp="1"/>
          </p:cNvSpPr>
          <p:nvPr>
            <p:ph type="title"/>
          </p:nvPr>
        </p:nvSpPr>
        <p:spPr>
          <a:xfrm>
            <a:off x="762000" y="150000"/>
            <a:ext cx="7543800" cy="1450757"/>
          </a:xfrm>
        </p:spPr>
        <p:txBody>
          <a:bodyPr>
            <a:normAutofit fontScale="90000"/>
          </a:bodyPr>
          <a:lstStyle/>
          <a:p>
            <a:pPr lvl="1" algn="ctr" rtl="0">
              <a:spcBef>
                <a:spcPct val="0"/>
              </a:spcBef>
            </a:pPr>
            <a:r>
              <a:rPr lang="en-US" sz="3600" b="1" dirty="0" smtClean="0"/>
              <a:t>MPO </a:t>
            </a:r>
            <a:r>
              <a:rPr lang="en-US" sz="3600" b="1" dirty="0"/>
              <a:t>S</a:t>
            </a:r>
            <a:r>
              <a:rPr lang="en-US" sz="3600" b="1" dirty="0" smtClean="0"/>
              <a:t>pecific </a:t>
            </a:r>
            <a:r>
              <a:rPr lang="en-US" sz="3600" b="1" dirty="0"/>
              <a:t>R</a:t>
            </a:r>
            <a:r>
              <a:rPr lang="en-US" sz="3600" b="1" dirty="0" smtClean="0"/>
              <a:t>oadway Attributes:</a:t>
            </a:r>
            <a:br>
              <a:rPr lang="en-US" sz="3600" b="1" dirty="0" smtClean="0"/>
            </a:br>
            <a:r>
              <a:rPr lang="en-US" sz="3600" b="1" dirty="0" smtClean="0"/>
              <a:t>Coding and Usage</a:t>
            </a:r>
            <a:r>
              <a:rPr lang="en-US" b="1" dirty="0" smtClean="0"/>
              <a:t/>
            </a:r>
            <a:br>
              <a:rPr lang="en-US" b="1" dirty="0" smtClean="0"/>
            </a:br>
            <a:endParaRPr lang="en-US" dirty="0"/>
          </a:p>
        </p:txBody>
      </p:sp>
      <p:sp>
        <p:nvSpPr>
          <p:cNvPr id="9" name="Slide Number Placeholder 8"/>
          <p:cNvSpPr>
            <a:spLocks noGrp="1"/>
          </p:cNvSpPr>
          <p:nvPr>
            <p:ph type="sldNum" sz="quarter" idx="12"/>
          </p:nvPr>
        </p:nvSpPr>
        <p:spPr/>
        <p:txBody>
          <a:bodyPr/>
          <a:lstStyle/>
          <a:p>
            <a:fld id="{1E3F1922-D80D-46FB-82F2-BD404C6866CA}" type="slidenum">
              <a:rPr lang="en-US" smtClean="0"/>
              <a:pPr/>
              <a:t>38</a:t>
            </a:fld>
            <a:endParaRPr lang="en-US" dirty="0"/>
          </a:p>
        </p:txBody>
      </p:sp>
    </p:spTree>
    <p:extLst>
      <p:ext uri="{BB962C8B-B14F-4D97-AF65-F5344CB8AC3E}">
        <p14:creationId xmlns:p14="http://schemas.microsoft.com/office/powerpoint/2010/main" val="2059294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Trip Rate Adjustments</a:t>
            </a:r>
            <a:endParaRPr lang="en-US" dirty="0"/>
          </a:p>
        </p:txBody>
      </p:sp>
      <p:sp>
        <p:nvSpPr>
          <p:cNvPr id="3" name="Text Placeholder 2"/>
          <p:cNvSpPr>
            <a:spLocks noGrp="1"/>
          </p:cNvSpPr>
          <p:nvPr>
            <p:ph type="body" idx="1"/>
          </p:nvPr>
        </p:nvSpPr>
        <p:spPr/>
        <p:txBody>
          <a:bodyPr/>
          <a:lstStyle/>
          <a:p>
            <a:r>
              <a:rPr lang="en-US" dirty="0" smtClean="0"/>
              <a:t>Standard and lifestyle</a:t>
            </a:r>
            <a:endParaRPr lang="en-US" dirty="0"/>
          </a:p>
        </p:txBody>
      </p:sp>
      <p:sp>
        <p:nvSpPr>
          <p:cNvPr id="4" name="Date Placeholder 3"/>
          <p:cNvSpPr>
            <a:spLocks noGrp="1"/>
          </p:cNvSpPr>
          <p:nvPr>
            <p:ph type="dt" sz="half" idx="2"/>
          </p:nvPr>
        </p:nvSpPr>
        <p:spPr/>
        <p:txBody>
          <a:bodyPr/>
          <a:lstStyle/>
          <a:p>
            <a:r>
              <a:rPr lang="en-US" dirty="0" smtClean="0"/>
              <a:t>December 2016</a:t>
            </a:r>
            <a:endParaRPr lang="en-US" dirty="0"/>
          </a:p>
        </p:txBody>
      </p:sp>
      <p:sp>
        <p:nvSpPr>
          <p:cNvPr id="5" name="Footer Placeholder 4"/>
          <p:cNvSpPr>
            <a:spLocks noGrp="1"/>
          </p:cNvSpPr>
          <p:nvPr>
            <p:ph type="ftr" sz="quarter" idx="3"/>
          </p:nvPr>
        </p:nvSpPr>
        <p:spPr/>
        <p:txBody>
          <a:bodyPr/>
          <a:lstStyle/>
          <a:p>
            <a:r>
              <a:rPr lang="en-US" dirty="0" smtClean="0"/>
              <a:t>CFRPM 6.1 Applications Update Training</a:t>
            </a:r>
            <a:endParaRPr lang="en-US" dirty="0"/>
          </a:p>
        </p:txBody>
      </p:sp>
      <p:sp>
        <p:nvSpPr>
          <p:cNvPr id="6" name="Slide Number Placeholder 5"/>
          <p:cNvSpPr>
            <a:spLocks noGrp="1"/>
          </p:cNvSpPr>
          <p:nvPr>
            <p:ph type="sldNum" sz="quarter" idx="12"/>
          </p:nvPr>
        </p:nvSpPr>
        <p:spPr/>
        <p:txBody>
          <a:bodyPr/>
          <a:lstStyle/>
          <a:p>
            <a:fld id="{1E3F1922-D80D-46FB-82F2-BD404C6866CA}" type="slidenum">
              <a:rPr lang="en-US" smtClean="0"/>
              <a:pPr/>
              <a:t>39</a:t>
            </a:fld>
            <a:endParaRPr lang="en-US" dirty="0"/>
          </a:p>
        </p:txBody>
      </p:sp>
    </p:spTree>
    <p:extLst>
      <p:ext uri="{BB962C8B-B14F-4D97-AF65-F5344CB8AC3E}">
        <p14:creationId xmlns:p14="http://schemas.microsoft.com/office/powerpoint/2010/main" val="3101157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788" y="762000"/>
            <a:ext cx="7543800" cy="3566160"/>
          </a:xfrm>
        </p:spPr>
        <p:txBody>
          <a:bodyPr/>
          <a:lstStyle/>
          <a:p>
            <a:r>
              <a:rPr lang="en-US" dirty="0" smtClean="0"/>
              <a:t>Use of Graphical User Interface </a:t>
            </a:r>
            <a:endParaRPr lang="en-US" dirty="0"/>
          </a:p>
        </p:txBody>
      </p:sp>
      <p:sp>
        <p:nvSpPr>
          <p:cNvPr id="4" name="Date Placeholder 3"/>
          <p:cNvSpPr>
            <a:spLocks noGrp="1"/>
          </p:cNvSpPr>
          <p:nvPr>
            <p:ph type="dt" sz="half" idx="2"/>
          </p:nvPr>
        </p:nvSpPr>
        <p:spPr/>
        <p:txBody>
          <a:bodyPr/>
          <a:lstStyle/>
          <a:p>
            <a:r>
              <a:rPr lang="en-US" dirty="0" smtClean="0"/>
              <a:t>December 2016</a:t>
            </a:r>
            <a:endParaRPr lang="en-US" dirty="0"/>
          </a:p>
        </p:txBody>
      </p:sp>
      <p:sp>
        <p:nvSpPr>
          <p:cNvPr id="5" name="Footer Placeholder 4"/>
          <p:cNvSpPr>
            <a:spLocks noGrp="1"/>
          </p:cNvSpPr>
          <p:nvPr>
            <p:ph type="ftr" sz="quarter" idx="3"/>
          </p:nvPr>
        </p:nvSpPr>
        <p:spPr/>
        <p:txBody>
          <a:bodyPr/>
          <a:lstStyle/>
          <a:p>
            <a:r>
              <a:rPr lang="en-US" dirty="0" smtClean="0"/>
              <a:t>CFRPM 6.1 Applications Update Training</a:t>
            </a:r>
            <a:endParaRPr lang="en-US" dirty="0"/>
          </a:p>
        </p:txBody>
      </p:sp>
      <p:sp>
        <p:nvSpPr>
          <p:cNvPr id="6" name="Slide Number Placeholder 5"/>
          <p:cNvSpPr>
            <a:spLocks noGrp="1"/>
          </p:cNvSpPr>
          <p:nvPr>
            <p:ph type="sldNum" sz="quarter" idx="12"/>
          </p:nvPr>
        </p:nvSpPr>
        <p:spPr/>
        <p:txBody>
          <a:bodyPr/>
          <a:lstStyle/>
          <a:p>
            <a:fld id="{1E3F1922-D80D-46FB-82F2-BD404C6866CA}" type="slidenum">
              <a:rPr lang="en-US" smtClean="0"/>
              <a:pPr/>
              <a:t>4</a:t>
            </a:fld>
            <a:endParaRPr lang="en-US" dirty="0"/>
          </a:p>
        </p:txBody>
      </p:sp>
    </p:spTree>
    <p:extLst>
      <p:ext uri="{BB962C8B-B14F-4D97-AF65-F5344CB8AC3E}">
        <p14:creationId xmlns:p14="http://schemas.microsoft.com/office/powerpoint/2010/main" val="322695232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fontScale="92500" lnSpcReduction="10000"/>
          </a:bodyPr>
          <a:lstStyle/>
          <a:p>
            <a:r>
              <a:rPr lang="en-US" dirty="0" smtClean="0"/>
              <a:t>Production Cross-Classification by</a:t>
            </a:r>
          </a:p>
          <a:p>
            <a:pPr>
              <a:buFont typeface="Wingdings" panose="05000000000000000000" pitchFamily="2" charset="2"/>
              <a:buChar char="q"/>
            </a:pPr>
            <a:r>
              <a:rPr lang="en-US" dirty="0" smtClean="0"/>
              <a:t>County</a:t>
            </a:r>
          </a:p>
          <a:p>
            <a:pPr>
              <a:buFont typeface="Wingdings" panose="05000000000000000000" pitchFamily="2" charset="2"/>
              <a:buChar char="q"/>
            </a:pPr>
            <a:r>
              <a:rPr lang="en-US" dirty="0" smtClean="0"/>
              <a:t>Type (SF,MF,Hotel/Motel)</a:t>
            </a:r>
          </a:p>
          <a:p>
            <a:pPr>
              <a:buFont typeface="Wingdings" panose="05000000000000000000" pitchFamily="2" charset="2"/>
              <a:buChar char="q"/>
            </a:pPr>
            <a:r>
              <a:rPr lang="en-US" dirty="0" smtClean="0"/>
              <a:t>Autos</a:t>
            </a:r>
          </a:p>
          <a:p>
            <a:pPr>
              <a:buFont typeface="Wingdings" panose="05000000000000000000" pitchFamily="2" charset="2"/>
              <a:buChar char="q"/>
            </a:pPr>
            <a:r>
              <a:rPr lang="en-US" dirty="0" smtClean="0"/>
              <a:t>Size</a:t>
            </a:r>
          </a:p>
          <a:p>
            <a:pPr>
              <a:buFont typeface="Wingdings" panose="05000000000000000000" pitchFamily="2" charset="2"/>
              <a:buChar char="q"/>
            </a:pPr>
            <a:r>
              <a:rPr lang="en-US" dirty="0" smtClean="0"/>
              <a:t>Resident Status</a:t>
            </a:r>
          </a:p>
          <a:p>
            <a:pPr marL="0" indent="0">
              <a:buNone/>
            </a:pPr>
            <a:r>
              <a:rPr lang="en-US" dirty="0" smtClean="0"/>
              <a:t>Attraction rates stratified by County.</a:t>
            </a:r>
          </a:p>
          <a:p>
            <a:pPr marL="0" indent="0">
              <a:buNone/>
            </a:pPr>
            <a:r>
              <a:rPr lang="en-US" dirty="0" smtClean="0"/>
              <a:t>Applied only to special generators</a:t>
            </a:r>
          </a:p>
          <a:p>
            <a:pPr marL="0" indent="0">
              <a:buNone/>
            </a:pPr>
            <a:r>
              <a:rPr lang="en-US" dirty="0" smtClean="0"/>
              <a:t>Purposes:</a:t>
            </a:r>
          </a:p>
          <a:p>
            <a:pPr marL="0" indent="0">
              <a:buNone/>
            </a:pPr>
            <a:r>
              <a:rPr lang="en-US" dirty="0" smtClean="0"/>
              <a:t>HBW, HBShop, HBSocRec, HBOther, NHB</a:t>
            </a:r>
            <a:endParaRPr lang="en-US" dirty="0"/>
          </a:p>
        </p:txBody>
      </p:sp>
      <p:sp>
        <p:nvSpPr>
          <p:cNvPr id="4" name="Date Placeholder 3"/>
          <p:cNvSpPr>
            <a:spLocks noGrp="1"/>
          </p:cNvSpPr>
          <p:nvPr>
            <p:ph type="dt" sz="half" idx="2"/>
          </p:nvPr>
        </p:nvSpPr>
        <p:spPr/>
        <p:txBody>
          <a:bodyPr/>
          <a:lstStyle/>
          <a:p>
            <a:r>
              <a:rPr lang="en-US" dirty="0" smtClean="0"/>
              <a:t>December 2016</a:t>
            </a:r>
            <a:endParaRPr lang="en-US" dirty="0"/>
          </a:p>
        </p:txBody>
      </p:sp>
      <p:sp>
        <p:nvSpPr>
          <p:cNvPr id="5" name="Footer Placeholder 4"/>
          <p:cNvSpPr>
            <a:spLocks noGrp="1"/>
          </p:cNvSpPr>
          <p:nvPr>
            <p:ph type="ftr" sz="quarter" idx="3"/>
          </p:nvPr>
        </p:nvSpPr>
        <p:spPr/>
        <p:txBody>
          <a:bodyPr/>
          <a:lstStyle/>
          <a:p>
            <a:r>
              <a:rPr lang="en-US" dirty="0" smtClean="0"/>
              <a:t>CFRPM 6.1 Applications Update Training</a:t>
            </a:r>
            <a:endParaRPr lang="en-US" dirty="0"/>
          </a:p>
        </p:txBody>
      </p:sp>
      <p:sp>
        <p:nvSpPr>
          <p:cNvPr id="6" name="Title 5"/>
          <p:cNvSpPr>
            <a:spLocks noGrp="1"/>
          </p:cNvSpPr>
          <p:nvPr>
            <p:ph type="title"/>
          </p:nvPr>
        </p:nvSpPr>
        <p:spPr/>
        <p:txBody>
          <a:bodyPr/>
          <a:lstStyle/>
          <a:p>
            <a:r>
              <a:rPr lang="en-US" dirty="0" smtClean="0"/>
              <a:t>Standard Trip Generation</a:t>
            </a:r>
            <a:endParaRPr lang="en-US" dirty="0"/>
          </a:p>
        </p:txBody>
      </p:sp>
      <p:sp>
        <p:nvSpPr>
          <p:cNvPr id="8" name="Slide Number Placeholder 7"/>
          <p:cNvSpPr>
            <a:spLocks noGrp="1"/>
          </p:cNvSpPr>
          <p:nvPr>
            <p:ph type="sldNum" sz="quarter" idx="12"/>
          </p:nvPr>
        </p:nvSpPr>
        <p:spPr/>
        <p:txBody>
          <a:bodyPr/>
          <a:lstStyle/>
          <a:p>
            <a:fld id="{1E3F1922-D80D-46FB-82F2-BD404C6866CA}" type="slidenum">
              <a:rPr lang="en-US" smtClean="0"/>
              <a:pPr/>
              <a:t>40</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US" dirty="0" smtClean="0"/>
              <a:t>Production Cross-Classification by</a:t>
            </a:r>
          </a:p>
          <a:p>
            <a:pPr>
              <a:buFont typeface="Wingdings" panose="05000000000000000000" pitchFamily="2" charset="2"/>
              <a:buChar char="q"/>
            </a:pPr>
            <a:r>
              <a:rPr lang="en-US" dirty="0" smtClean="0"/>
              <a:t>Auto Ownership</a:t>
            </a:r>
          </a:p>
          <a:p>
            <a:pPr>
              <a:buFont typeface="Wingdings" panose="05000000000000000000" pitchFamily="2" charset="2"/>
              <a:buChar char="q"/>
            </a:pPr>
            <a:r>
              <a:rPr lang="en-US" dirty="0" smtClean="0"/>
              <a:t>Worker/HHSize Index</a:t>
            </a:r>
          </a:p>
          <a:p>
            <a:pPr lvl="1">
              <a:buFont typeface="Wingdings" panose="05000000000000000000" pitchFamily="2" charset="2"/>
              <a:buChar char="q"/>
            </a:pPr>
            <a:r>
              <a:rPr lang="en-US" dirty="0" smtClean="0"/>
              <a:t>0 Workers, 1 person</a:t>
            </a:r>
          </a:p>
          <a:p>
            <a:pPr lvl="1">
              <a:buFont typeface="Wingdings" panose="05000000000000000000" pitchFamily="2" charset="2"/>
              <a:buChar char="q"/>
            </a:pPr>
            <a:r>
              <a:rPr lang="en-US" dirty="0" smtClean="0"/>
              <a:t>1 Worker, 2 persons</a:t>
            </a:r>
          </a:p>
          <a:p>
            <a:pPr lvl="1">
              <a:buFont typeface="Wingdings" panose="05000000000000000000" pitchFamily="2" charset="2"/>
              <a:buChar char="q"/>
            </a:pPr>
            <a:r>
              <a:rPr lang="en-US" dirty="0" smtClean="0"/>
              <a:t>2+ Workers, 3 persons</a:t>
            </a:r>
          </a:p>
          <a:p>
            <a:pPr lvl="1">
              <a:buFont typeface="Wingdings" panose="05000000000000000000" pitchFamily="2" charset="2"/>
              <a:buChar char="q"/>
            </a:pPr>
            <a:r>
              <a:rPr lang="en-US" dirty="0" smtClean="0"/>
              <a:t>4+ persons</a:t>
            </a:r>
          </a:p>
          <a:p>
            <a:pPr>
              <a:buFont typeface="Wingdings" panose="05000000000000000000" pitchFamily="2" charset="2"/>
              <a:buChar char="q"/>
            </a:pPr>
            <a:r>
              <a:rPr lang="en-US" dirty="0" smtClean="0"/>
              <a:t>Child Presence (with or without)</a:t>
            </a:r>
          </a:p>
          <a:p>
            <a:pPr marL="0" indent="0">
              <a:buNone/>
            </a:pPr>
            <a:r>
              <a:rPr lang="en-US" dirty="0"/>
              <a:t>Attraction rates </a:t>
            </a:r>
            <a:r>
              <a:rPr lang="en-US" dirty="0" smtClean="0"/>
              <a:t>are global</a:t>
            </a:r>
          </a:p>
          <a:p>
            <a:pPr marL="0" indent="0">
              <a:buNone/>
            </a:pPr>
            <a:r>
              <a:rPr lang="en-US" dirty="0" smtClean="0"/>
              <a:t>Applied to all counties.</a:t>
            </a:r>
            <a:endParaRPr lang="en-US" dirty="0"/>
          </a:p>
          <a:p>
            <a:pPr marL="0" indent="0">
              <a:buNone/>
            </a:pPr>
            <a:r>
              <a:rPr lang="en-US" dirty="0"/>
              <a:t>Purposes:</a:t>
            </a:r>
          </a:p>
          <a:p>
            <a:pPr marL="0" indent="0">
              <a:buNone/>
            </a:pPr>
            <a:r>
              <a:rPr lang="en-US" dirty="0"/>
              <a:t>HBW, HBShop, HBSocRec, </a:t>
            </a:r>
            <a:r>
              <a:rPr lang="en-US" dirty="0" smtClean="0"/>
              <a:t>HBOther, HBSchool, NHBW, NHBO</a:t>
            </a:r>
            <a:endParaRPr lang="en-US" dirty="0"/>
          </a:p>
        </p:txBody>
      </p:sp>
      <p:sp>
        <p:nvSpPr>
          <p:cNvPr id="3" name="Date Placeholder 2"/>
          <p:cNvSpPr>
            <a:spLocks noGrp="1"/>
          </p:cNvSpPr>
          <p:nvPr>
            <p:ph type="dt" sz="half" idx="2"/>
          </p:nvPr>
        </p:nvSpPr>
        <p:spPr/>
        <p:txBody>
          <a:bodyPr/>
          <a:lstStyle/>
          <a:p>
            <a:r>
              <a:rPr lang="en-US" dirty="0" smtClean="0"/>
              <a:t>December 2016</a:t>
            </a:r>
            <a:endParaRPr lang="en-US" dirty="0"/>
          </a:p>
        </p:txBody>
      </p:sp>
      <p:sp>
        <p:nvSpPr>
          <p:cNvPr id="4" name="Footer Placeholder 3"/>
          <p:cNvSpPr>
            <a:spLocks noGrp="1"/>
          </p:cNvSpPr>
          <p:nvPr>
            <p:ph type="ftr" sz="quarter" idx="3"/>
          </p:nvPr>
        </p:nvSpPr>
        <p:spPr/>
        <p:txBody>
          <a:bodyPr/>
          <a:lstStyle/>
          <a:p>
            <a:r>
              <a:rPr lang="en-US" dirty="0" smtClean="0"/>
              <a:t>CFRPM 6.1 Applications Update Training</a:t>
            </a:r>
            <a:endParaRPr lang="en-US" dirty="0"/>
          </a:p>
        </p:txBody>
      </p:sp>
      <p:sp>
        <p:nvSpPr>
          <p:cNvPr id="5" name="Title 4"/>
          <p:cNvSpPr>
            <a:spLocks noGrp="1"/>
          </p:cNvSpPr>
          <p:nvPr>
            <p:ph type="title"/>
          </p:nvPr>
        </p:nvSpPr>
        <p:spPr/>
        <p:txBody>
          <a:bodyPr/>
          <a:lstStyle/>
          <a:p>
            <a:r>
              <a:rPr lang="en-US" dirty="0" smtClean="0"/>
              <a:t>Lifestyle-based Trip Generation</a:t>
            </a:r>
            <a:endParaRPr lang="en-US" dirty="0"/>
          </a:p>
        </p:txBody>
      </p:sp>
      <p:sp>
        <p:nvSpPr>
          <p:cNvPr id="6" name="Slide Number Placeholder 5"/>
          <p:cNvSpPr>
            <a:spLocks noGrp="1"/>
          </p:cNvSpPr>
          <p:nvPr>
            <p:ph type="sldNum" sz="quarter" idx="12"/>
          </p:nvPr>
        </p:nvSpPr>
        <p:spPr/>
        <p:txBody>
          <a:bodyPr/>
          <a:lstStyle/>
          <a:p>
            <a:fld id="{1E3F1922-D80D-46FB-82F2-BD404C6866CA}" type="slidenum">
              <a:rPr lang="en-US" smtClean="0"/>
              <a:pPr/>
              <a:t>41</a:t>
            </a:fld>
            <a:endParaRPr lang="en-US" dirty="0"/>
          </a:p>
        </p:txBody>
      </p:sp>
    </p:spTree>
    <p:extLst>
      <p:ext uri="{BB962C8B-B14F-4D97-AF65-F5344CB8AC3E}">
        <p14:creationId xmlns:p14="http://schemas.microsoft.com/office/powerpoint/2010/main" val="39872751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2"/>
          </p:nvPr>
        </p:nvSpPr>
        <p:spPr/>
        <p:txBody>
          <a:bodyPr/>
          <a:lstStyle/>
          <a:p>
            <a:r>
              <a:rPr lang="en-US" dirty="0" smtClean="0"/>
              <a:t>December 2016</a:t>
            </a:r>
            <a:endParaRPr lang="en-US" dirty="0"/>
          </a:p>
        </p:txBody>
      </p:sp>
      <p:sp>
        <p:nvSpPr>
          <p:cNvPr id="5" name="Footer Placeholder 4"/>
          <p:cNvSpPr>
            <a:spLocks noGrp="1"/>
          </p:cNvSpPr>
          <p:nvPr>
            <p:ph type="ftr" sz="quarter" idx="3"/>
          </p:nvPr>
        </p:nvSpPr>
        <p:spPr/>
        <p:txBody>
          <a:bodyPr/>
          <a:lstStyle/>
          <a:p>
            <a:r>
              <a:rPr lang="en-US" dirty="0" smtClean="0"/>
              <a:t>CFRPM 6.1 Applications Update Training</a:t>
            </a:r>
            <a:endParaRPr lang="en-US" dirty="0"/>
          </a:p>
        </p:txBody>
      </p:sp>
      <p:sp>
        <p:nvSpPr>
          <p:cNvPr id="6" name="Title 5"/>
          <p:cNvSpPr>
            <a:spLocks noGrp="1"/>
          </p:cNvSpPr>
          <p:nvPr>
            <p:ph type="title"/>
          </p:nvPr>
        </p:nvSpPr>
        <p:spPr/>
        <p:txBody>
          <a:bodyPr/>
          <a:lstStyle/>
          <a:p>
            <a:r>
              <a:rPr lang="en-US" dirty="0" smtClean="0"/>
              <a:t>First Page of User-Defined Keys</a:t>
            </a:r>
            <a:endParaRPr lang="en-US" dirty="0"/>
          </a:p>
        </p:txBody>
      </p:sp>
      <p:pic>
        <p:nvPicPr>
          <p:cNvPr id="8" name="Content Placeholder 7"/>
          <p:cNvPicPr>
            <a:picLocks noGrp="1" noChangeAspect="1"/>
          </p:cNvPicPr>
          <p:nvPr>
            <p:ph idx="1"/>
          </p:nvPr>
        </p:nvPicPr>
        <p:blipFill>
          <a:blip r:embed="rId3" cstate="print"/>
          <a:stretch>
            <a:fillRect/>
          </a:stretch>
        </p:blipFill>
        <p:spPr>
          <a:xfrm>
            <a:off x="1069411" y="1846263"/>
            <a:ext cx="7049628" cy="4022725"/>
          </a:xfrm>
          <a:prstGeom prst="rect">
            <a:avLst/>
          </a:prstGeom>
        </p:spPr>
      </p:pic>
      <p:sp>
        <p:nvSpPr>
          <p:cNvPr id="7" name="Slide Number Placeholder 6"/>
          <p:cNvSpPr>
            <a:spLocks noGrp="1"/>
          </p:cNvSpPr>
          <p:nvPr>
            <p:ph type="sldNum" sz="quarter" idx="12"/>
          </p:nvPr>
        </p:nvSpPr>
        <p:spPr/>
        <p:txBody>
          <a:bodyPr/>
          <a:lstStyle/>
          <a:p>
            <a:fld id="{1E3F1922-D80D-46FB-82F2-BD404C6866CA}" type="slidenum">
              <a:rPr lang="en-US" smtClean="0"/>
              <a:pPr/>
              <a:t>5</a:t>
            </a:fld>
            <a:endParaRPr lang="en-US" dirty="0"/>
          </a:p>
        </p:txBody>
      </p:sp>
    </p:spTree>
    <p:extLst>
      <p:ext uri="{BB962C8B-B14F-4D97-AF65-F5344CB8AC3E}">
        <p14:creationId xmlns:p14="http://schemas.microsoft.com/office/powerpoint/2010/main" val="12551232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cstate="print"/>
          <a:stretch>
            <a:fillRect/>
          </a:stretch>
        </p:blipFill>
        <p:spPr>
          <a:xfrm>
            <a:off x="1069411" y="1846263"/>
            <a:ext cx="7049628" cy="4022725"/>
          </a:xfrm>
          <a:prstGeom prst="rect">
            <a:avLst/>
          </a:prstGeom>
        </p:spPr>
      </p:pic>
      <p:sp>
        <p:nvSpPr>
          <p:cNvPr id="3" name="Date Placeholder 2"/>
          <p:cNvSpPr>
            <a:spLocks noGrp="1"/>
          </p:cNvSpPr>
          <p:nvPr>
            <p:ph type="dt" sz="half" idx="2"/>
          </p:nvPr>
        </p:nvSpPr>
        <p:spPr/>
        <p:txBody>
          <a:bodyPr/>
          <a:lstStyle/>
          <a:p>
            <a:r>
              <a:rPr lang="en-US" dirty="0" smtClean="0"/>
              <a:t>December 2016</a:t>
            </a:r>
            <a:endParaRPr lang="en-US" dirty="0"/>
          </a:p>
        </p:txBody>
      </p:sp>
      <p:sp>
        <p:nvSpPr>
          <p:cNvPr id="4" name="Footer Placeholder 3"/>
          <p:cNvSpPr>
            <a:spLocks noGrp="1"/>
          </p:cNvSpPr>
          <p:nvPr>
            <p:ph type="ftr" sz="quarter" idx="3"/>
          </p:nvPr>
        </p:nvSpPr>
        <p:spPr/>
        <p:txBody>
          <a:bodyPr/>
          <a:lstStyle/>
          <a:p>
            <a:r>
              <a:rPr lang="en-US" dirty="0" smtClean="0"/>
              <a:t>CFRPM 6.1 Applications Update Training</a:t>
            </a:r>
            <a:endParaRPr lang="en-US" dirty="0"/>
          </a:p>
        </p:txBody>
      </p:sp>
      <p:sp>
        <p:nvSpPr>
          <p:cNvPr id="5" name="Title 4"/>
          <p:cNvSpPr>
            <a:spLocks noGrp="1"/>
          </p:cNvSpPr>
          <p:nvPr>
            <p:ph type="title"/>
          </p:nvPr>
        </p:nvSpPr>
        <p:spPr/>
        <p:txBody>
          <a:bodyPr/>
          <a:lstStyle/>
          <a:p>
            <a:r>
              <a:rPr lang="en-US" dirty="0" smtClean="0"/>
              <a:t>Second Page of User-Defined Keys</a:t>
            </a:r>
            <a:endParaRPr lang="en-US" dirty="0"/>
          </a:p>
        </p:txBody>
      </p:sp>
      <p:sp>
        <p:nvSpPr>
          <p:cNvPr id="7" name="Slide Number Placeholder 6"/>
          <p:cNvSpPr>
            <a:spLocks noGrp="1"/>
          </p:cNvSpPr>
          <p:nvPr>
            <p:ph type="sldNum" sz="quarter" idx="12"/>
          </p:nvPr>
        </p:nvSpPr>
        <p:spPr/>
        <p:txBody>
          <a:bodyPr/>
          <a:lstStyle/>
          <a:p>
            <a:fld id="{1E3F1922-D80D-46FB-82F2-BD404C6866CA}" type="slidenum">
              <a:rPr lang="en-US" smtClean="0"/>
              <a:pPr/>
              <a:t>6</a:t>
            </a:fld>
            <a:endParaRPr lang="en-US" dirty="0"/>
          </a:p>
        </p:txBody>
      </p:sp>
    </p:spTree>
    <p:extLst>
      <p:ext uri="{BB962C8B-B14F-4D97-AF65-F5344CB8AC3E}">
        <p14:creationId xmlns:p14="http://schemas.microsoft.com/office/powerpoint/2010/main" val="28212304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Example using CUBE Scenario Window</a:t>
            </a:r>
            <a:endParaRPr lang="en-US" dirty="0"/>
          </a:p>
        </p:txBody>
      </p:sp>
      <p:sp>
        <p:nvSpPr>
          <p:cNvPr id="3" name="Slide Number Placeholder 2"/>
          <p:cNvSpPr>
            <a:spLocks noGrp="1"/>
          </p:cNvSpPr>
          <p:nvPr>
            <p:ph type="sldNum" sz="quarter" idx="12"/>
          </p:nvPr>
        </p:nvSpPr>
        <p:spPr/>
        <p:txBody>
          <a:bodyPr/>
          <a:lstStyle/>
          <a:p>
            <a:fld id="{1E3F1922-D80D-46FB-82F2-BD404C6866CA}" type="slidenum">
              <a:rPr lang="en-US" smtClean="0"/>
              <a:pPr/>
              <a:t>7</a:t>
            </a:fld>
            <a:endParaRPr lang="en-US" dirty="0"/>
          </a:p>
        </p:txBody>
      </p:sp>
      <p:sp>
        <p:nvSpPr>
          <p:cNvPr id="4" name="Date Placeholder 3"/>
          <p:cNvSpPr>
            <a:spLocks noGrp="1"/>
          </p:cNvSpPr>
          <p:nvPr>
            <p:ph type="dt" sz="half" idx="2"/>
          </p:nvPr>
        </p:nvSpPr>
        <p:spPr/>
        <p:txBody>
          <a:bodyPr/>
          <a:lstStyle/>
          <a:p>
            <a:r>
              <a:rPr lang="en-US" dirty="0" smtClean="0"/>
              <a:t>December 2016</a:t>
            </a:r>
            <a:endParaRPr lang="en-US" dirty="0"/>
          </a:p>
        </p:txBody>
      </p:sp>
      <p:sp>
        <p:nvSpPr>
          <p:cNvPr id="5" name="Footer Placeholder 4"/>
          <p:cNvSpPr>
            <a:spLocks noGrp="1"/>
          </p:cNvSpPr>
          <p:nvPr>
            <p:ph type="ftr" sz="quarter" idx="3"/>
          </p:nvPr>
        </p:nvSpPr>
        <p:spPr/>
        <p:txBody>
          <a:bodyPr/>
          <a:lstStyle/>
          <a:p>
            <a:r>
              <a:rPr lang="en-US" dirty="0" smtClean="0"/>
              <a:t>CFRPM 6.1 Applications Update Training</a:t>
            </a:r>
            <a:endParaRPr lang="en-US" dirty="0"/>
          </a:p>
        </p:txBody>
      </p:sp>
    </p:spTree>
    <p:extLst>
      <p:ext uri="{BB962C8B-B14F-4D97-AF65-F5344CB8AC3E}">
        <p14:creationId xmlns:p14="http://schemas.microsoft.com/office/powerpoint/2010/main" val="5366805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Subarea Analysis Process</a:t>
            </a:r>
            <a:endParaRPr lang="en-US" dirty="0"/>
          </a:p>
        </p:txBody>
      </p:sp>
      <p:sp>
        <p:nvSpPr>
          <p:cNvPr id="4" name="Date Placeholder 3"/>
          <p:cNvSpPr>
            <a:spLocks noGrp="1"/>
          </p:cNvSpPr>
          <p:nvPr>
            <p:ph type="dt" sz="half" idx="2"/>
          </p:nvPr>
        </p:nvSpPr>
        <p:spPr/>
        <p:txBody>
          <a:bodyPr/>
          <a:lstStyle/>
          <a:p>
            <a:r>
              <a:rPr lang="en-US" dirty="0" smtClean="0"/>
              <a:t>December 2016</a:t>
            </a:r>
            <a:endParaRPr lang="en-US" dirty="0"/>
          </a:p>
        </p:txBody>
      </p:sp>
      <p:sp>
        <p:nvSpPr>
          <p:cNvPr id="5" name="Footer Placeholder 4"/>
          <p:cNvSpPr>
            <a:spLocks noGrp="1"/>
          </p:cNvSpPr>
          <p:nvPr>
            <p:ph type="ftr" sz="quarter" idx="3"/>
          </p:nvPr>
        </p:nvSpPr>
        <p:spPr/>
        <p:txBody>
          <a:bodyPr/>
          <a:lstStyle/>
          <a:p>
            <a:r>
              <a:rPr lang="en-US" dirty="0" smtClean="0"/>
              <a:t>CFRPM 6.1 Applications Update Training</a:t>
            </a:r>
            <a:endParaRPr lang="en-US" dirty="0"/>
          </a:p>
        </p:txBody>
      </p:sp>
      <p:sp>
        <p:nvSpPr>
          <p:cNvPr id="6" name="Slide Number Placeholder 5"/>
          <p:cNvSpPr>
            <a:spLocks noGrp="1"/>
          </p:cNvSpPr>
          <p:nvPr>
            <p:ph type="sldNum" sz="quarter" idx="12"/>
          </p:nvPr>
        </p:nvSpPr>
        <p:spPr/>
        <p:txBody>
          <a:bodyPr/>
          <a:lstStyle/>
          <a:p>
            <a:fld id="{1E3F1922-D80D-46FB-82F2-BD404C6866CA}" type="slidenum">
              <a:rPr lang="en-US" smtClean="0"/>
              <a:pPr/>
              <a:t>8</a:t>
            </a:fld>
            <a:endParaRPr lang="en-US" dirty="0"/>
          </a:p>
        </p:txBody>
      </p:sp>
    </p:spTree>
    <p:extLst>
      <p:ext uri="{BB962C8B-B14F-4D97-AF65-F5344CB8AC3E}">
        <p14:creationId xmlns:p14="http://schemas.microsoft.com/office/powerpoint/2010/main" val="42086958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pPr marL="457200" indent="-457200">
              <a:buFont typeface="+mj-lt"/>
              <a:buAutoNum type="arabicPeriod"/>
            </a:pPr>
            <a:r>
              <a:rPr lang="en-US" dirty="0" smtClean="0"/>
              <a:t>Run a specific MPO/TPO area by zone, rest of region by district</a:t>
            </a:r>
          </a:p>
          <a:p>
            <a:pPr marL="457200" indent="-457200">
              <a:buFont typeface="+mj-lt"/>
              <a:buAutoNum type="arabicPeriod"/>
            </a:pPr>
            <a:r>
              <a:rPr lang="en-US" dirty="0" smtClean="0"/>
              <a:t>Run entire region as districts</a:t>
            </a:r>
          </a:p>
          <a:p>
            <a:pPr marL="457200" indent="-457200">
              <a:buFont typeface="+mj-lt"/>
              <a:buAutoNum type="arabicPeriod"/>
            </a:pPr>
            <a:r>
              <a:rPr lang="en-US" dirty="0" smtClean="0"/>
              <a:t>Run a user-selected subarea, with the rest of the region by district</a:t>
            </a:r>
            <a:endParaRPr lang="en-US" dirty="0"/>
          </a:p>
        </p:txBody>
      </p:sp>
      <p:sp>
        <p:nvSpPr>
          <p:cNvPr id="4" name="Date Placeholder 3"/>
          <p:cNvSpPr>
            <a:spLocks noGrp="1"/>
          </p:cNvSpPr>
          <p:nvPr>
            <p:ph type="dt" sz="half" idx="2"/>
          </p:nvPr>
        </p:nvSpPr>
        <p:spPr/>
        <p:txBody>
          <a:bodyPr/>
          <a:lstStyle/>
          <a:p>
            <a:r>
              <a:rPr lang="en-US" dirty="0" smtClean="0"/>
              <a:t>December 2016</a:t>
            </a:r>
            <a:endParaRPr lang="en-US" dirty="0"/>
          </a:p>
        </p:txBody>
      </p:sp>
      <p:sp>
        <p:nvSpPr>
          <p:cNvPr id="5" name="Footer Placeholder 4"/>
          <p:cNvSpPr>
            <a:spLocks noGrp="1"/>
          </p:cNvSpPr>
          <p:nvPr>
            <p:ph type="ftr" sz="quarter" idx="3"/>
          </p:nvPr>
        </p:nvSpPr>
        <p:spPr/>
        <p:txBody>
          <a:bodyPr/>
          <a:lstStyle/>
          <a:p>
            <a:r>
              <a:rPr lang="en-US" dirty="0" smtClean="0"/>
              <a:t>CFRPM 6.1 Applications Update Training</a:t>
            </a:r>
            <a:endParaRPr lang="en-US" dirty="0"/>
          </a:p>
        </p:txBody>
      </p:sp>
      <p:sp>
        <p:nvSpPr>
          <p:cNvPr id="6" name="Title 5"/>
          <p:cNvSpPr>
            <a:spLocks noGrp="1"/>
          </p:cNvSpPr>
          <p:nvPr>
            <p:ph type="title"/>
          </p:nvPr>
        </p:nvSpPr>
        <p:spPr/>
        <p:txBody>
          <a:bodyPr/>
          <a:lstStyle/>
          <a:p>
            <a:r>
              <a:rPr lang="en-US" dirty="0" smtClean="0"/>
              <a:t>Subarea Application Options</a:t>
            </a:r>
            <a:endParaRPr lang="en-US" dirty="0"/>
          </a:p>
        </p:txBody>
      </p:sp>
      <p:sp>
        <p:nvSpPr>
          <p:cNvPr id="8" name="Slide Number Placeholder 7"/>
          <p:cNvSpPr>
            <a:spLocks noGrp="1"/>
          </p:cNvSpPr>
          <p:nvPr>
            <p:ph type="sldNum" sz="quarter" idx="12"/>
          </p:nvPr>
        </p:nvSpPr>
        <p:spPr/>
        <p:txBody>
          <a:bodyPr/>
          <a:lstStyle/>
          <a:p>
            <a:fld id="{1E3F1922-D80D-46FB-82F2-BD404C6866CA}" type="slidenum">
              <a:rPr lang="en-US" smtClean="0"/>
              <a:pPr/>
              <a:t>9</a:t>
            </a:fld>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Custom 1">
      <a:dk1>
        <a:srgbClr val="000000"/>
      </a:dk1>
      <a:lt1>
        <a:sysClr val="window" lastClr="FFFFFF"/>
      </a:lt1>
      <a:dk2>
        <a:srgbClr val="637052"/>
      </a:dk2>
      <a:lt2>
        <a:srgbClr val="CCDDEA"/>
      </a:lt2>
      <a:accent1>
        <a:srgbClr val="990033"/>
      </a:accent1>
      <a:accent2>
        <a:srgbClr val="A50021"/>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
    <a:dk1>
      <a:srgbClr val="000000"/>
    </a:dk1>
    <a:lt1>
      <a:sysClr val="window" lastClr="FFFFFF"/>
    </a:lt1>
    <a:dk2>
      <a:srgbClr val="637052"/>
    </a:dk2>
    <a:lt2>
      <a:srgbClr val="CCDDEA"/>
    </a:lt2>
    <a:accent1>
      <a:srgbClr val="990033"/>
    </a:accent1>
    <a:accent2>
      <a:srgbClr val="A50021"/>
    </a:accent2>
    <a:accent3>
      <a:srgbClr val="865640"/>
    </a:accent3>
    <a:accent4>
      <a:srgbClr val="9B8357"/>
    </a:accent4>
    <a:accent5>
      <a:srgbClr val="C2BC80"/>
    </a:accent5>
    <a:accent6>
      <a:srgbClr val="94A088"/>
    </a:accent6>
    <a:hlink>
      <a:srgbClr val="2998E3"/>
    </a:hlink>
    <a:folHlink>
      <a:srgbClr val="8C8C8C"/>
    </a:folHlink>
  </a:clrScheme>
</a:themeOverride>
</file>

<file path=docProps/app.xml><?xml version="1.0" encoding="utf-8"?>
<Properties xmlns="http://schemas.openxmlformats.org/officeDocument/2006/extended-properties" xmlns:vt="http://schemas.openxmlformats.org/officeDocument/2006/docPropsVTypes">
  <Template/>
  <TotalTime>1864</TotalTime>
  <Words>2883</Words>
  <Application>Microsoft Office PowerPoint</Application>
  <PresentationFormat>On-screen Show (4:3)</PresentationFormat>
  <Paragraphs>414</Paragraphs>
  <Slides>41</Slides>
  <Notes>40</Notes>
  <HiddenSlides>16</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Calibri Light</vt:lpstr>
      <vt:lpstr>Times New Roman</vt:lpstr>
      <vt:lpstr>Wingdings</vt:lpstr>
      <vt:lpstr>Retrospect</vt:lpstr>
      <vt:lpstr>CFRPM 6.1 Model Update Training</vt:lpstr>
      <vt:lpstr>CFRPM 6.1 Model Update Training</vt:lpstr>
      <vt:lpstr>Training Topics</vt:lpstr>
      <vt:lpstr>Use of Graphical User Interface </vt:lpstr>
      <vt:lpstr>First Page of User-Defined Keys</vt:lpstr>
      <vt:lpstr>Second Page of User-Defined Keys</vt:lpstr>
      <vt:lpstr>Example using CUBE Scenario Window</vt:lpstr>
      <vt:lpstr>Subarea Analysis Process</vt:lpstr>
      <vt:lpstr>Subarea Application Options</vt:lpstr>
      <vt:lpstr>Step 1: Edit Input Highway Network</vt:lpstr>
      <vt:lpstr>Step 2: Define Subarea</vt:lpstr>
      <vt:lpstr>Step 3:  Code Nodes in selected area DETAIL=1</vt:lpstr>
      <vt:lpstr>Step 4: Select the Defined Window Subarea</vt:lpstr>
      <vt:lpstr>Example:  Defining a subarea</vt:lpstr>
      <vt:lpstr>Customized  MPO Reporting</vt:lpstr>
      <vt:lpstr>MPO/TPO Reports</vt:lpstr>
      <vt:lpstr>Formatted Summaries</vt:lpstr>
      <vt:lpstr>Summary Report: HASSIGN.RPT</vt:lpstr>
      <vt:lpstr>Summary Report</vt:lpstr>
      <vt:lpstr>Graphical Results </vt:lpstr>
      <vt:lpstr>Example:  Reports</vt:lpstr>
      <vt:lpstr>Use of Dummy/Unused Zone Centroids</vt:lpstr>
      <vt:lpstr>Dummy Zone Locations</vt:lpstr>
      <vt:lpstr>Informational Items</vt:lpstr>
      <vt:lpstr>  End of Presentation Open to Questions </vt:lpstr>
      <vt:lpstr>External Trip Changes </vt:lpstr>
      <vt:lpstr>Previous Model: EE part of UE Assignment</vt:lpstr>
      <vt:lpstr>EE Trips by Time of Day</vt:lpstr>
      <vt:lpstr>Script Modifications for EE Preload: Time of Day</vt:lpstr>
      <vt:lpstr>Script Modifications for EE Preload: Daily</vt:lpstr>
      <vt:lpstr>Added Preload EE Assignment: Time of Day</vt:lpstr>
      <vt:lpstr>Added Preload EE Assignment: Daily</vt:lpstr>
      <vt:lpstr>MPO Specific Network Attribute Coding</vt:lpstr>
      <vt:lpstr>MPO Specific Roadway Attributes: Coding and Usage </vt:lpstr>
      <vt:lpstr>MPO Node Codes</vt:lpstr>
      <vt:lpstr>PowerPoint Presentation</vt:lpstr>
      <vt:lpstr>PowerPoint Presentation</vt:lpstr>
      <vt:lpstr>MPO Specific Roadway Attributes: Coding and Usage </vt:lpstr>
      <vt:lpstr>Trip Rate Adjustments</vt:lpstr>
      <vt:lpstr>Standard Trip Generation</vt:lpstr>
      <vt:lpstr>Lifestyle-based Trip Generation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 Jin</dc:creator>
  <cp:lastModifiedBy>Fussell, Rhett</cp:lastModifiedBy>
  <cp:revision>126</cp:revision>
  <dcterms:created xsi:type="dcterms:W3CDTF">2016-02-18T16:33:21Z</dcterms:created>
  <dcterms:modified xsi:type="dcterms:W3CDTF">2016-11-11T16:10:23Z</dcterms:modified>
</cp:coreProperties>
</file>